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58" r:id="rId2"/>
    <p:sldId id="257" r:id="rId3"/>
    <p:sldId id="263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oylekova" initials="k" lastIdx="2" clrIdx="0">
    <p:extLst>
      <p:ext uri="{19B8F6BF-5375-455C-9EA6-DF929625EA0E}">
        <p15:presenceInfo xmlns:p15="http://schemas.microsoft.com/office/powerpoint/2012/main" userId="S-1-5-21-1631885198-1441068214-1804834851-2549" providerId="AD"/>
      </p:ext>
    </p:extLst>
  </p:cmAuthor>
  <p:cmAuthor id="2" name="Veronika Plamenova" initials="VP" lastIdx="2" clrIdx="1">
    <p:extLst>
      <p:ext uri="{19B8F6BF-5375-455C-9EA6-DF929625EA0E}">
        <p15:presenceInfo xmlns:p15="http://schemas.microsoft.com/office/powerpoint/2012/main" userId="d952d98e643404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B417-339B-4424-A438-826D2A63ED6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86E1-2D27-4F45-89FD-28C1F7A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86E1-2D27-4F45-89FD-28C1F7A6E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4958-8A2B-A220-F941-796F956C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1BB278-DB41-4927-35ED-369CFD3F69D0}"/>
              </a:ext>
            </a:extLst>
          </p:cNvPr>
          <p:cNvSpPr txBox="1"/>
          <p:nvPr/>
        </p:nvSpPr>
        <p:spPr>
          <a:xfrm>
            <a:off x="2353371" y="717620"/>
            <a:ext cx="7504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Invention Squad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01467-F5A3-BE89-A481-DA6888F09250}"/>
              </a:ext>
            </a:extLst>
          </p:cNvPr>
          <p:cNvSpPr txBox="1"/>
          <p:nvPr/>
        </p:nvSpPr>
        <p:spPr>
          <a:xfrm>
            <a:off x="5466522" y="3429000"/>
            <a:ext cx="6458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Lesson 5</a:t>
            </a:r>
          </a:p>
          <a:p>
            <a:pPr algn="ctr"/>
            <a:r>
              <a:rPr lang="en-US" sz="5400" b="1" dirty="0"/>
              <a:t>Design for someone!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учител-скакалец">
            <a:extLst>
              <a:ext uri="{FF2B5EF4-FFF2-40B4-BE49-F238E27FC236}">
                <a16:creationId xmlns:a16="http://schemas.microsoft.com/office/drawing/2014/main" id="{48E5EB03-4E56-7806-9E1B-78A54B935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222" r="90000">
                        <a14:foregroundMark x1="6778" y1="35000" x2="7722" y2="54667"/>
                        <a14:foregroundMark x1="7722" y1="54667" x2="5222" y2="62583"/>
                        <a14:foregroundMark x1="5222" y1="62583" x2="6111" y2="66000"/>
                        <a14:foregroundMark x1="6667" y1="34333" x2="10667" y2="53083"/>
                        <a14:foregroundMark x1="7611" y1="33583" x2="6944" y2="41667"/>
                        <a14:foregroundMark x1="12889" y1="40667" x2="16944" y2="31667"/>
                        <a14:foregroundMark x1="16944" y1="31667" x2="22722" y2="27000"/>
                        <a14:foregroundMark x1="22722" y1="27000" x2="29333" y2="30417"/>
                        <a14:foregroundMark x1="29333" y1="30417" x2="28500" y2="38167"/>
                        <a14:foregroundMark x1="28500" y1="38167" x2="27889" y2="39167"/>
                        <a14:foregroundMark x1="20556" y1="27667" x2="16667" y2="30667"/>
                        <a14:foregroundMark x1="17889" y1="30167" x2="23167" y2="26250"/>
                        <a14:foregroundMark x1="17944" y1="30000" x2="20722" y2="27750"/>
                        <a14:foregroundMark x1="17389" y1="30167" x2="21500" y2="27917"/>
                        <a14:foregroundMark x1="22778" y1="26917" x2="19333" y2="26917"/>
                        <a14:foregroundMark x1="6389" y1="33917" x2="7167" y2="40750"/>
                        <a14:foregroundMark x1="7167" y1="40750" x2="7611" y2="41250"/>
                        <a14:foregroundMark x1="6944" y1="33500" x2="7556" y2="41000"/>
                        <a14:foregroundMark x1="7556" y1="41000" x2="8444" y2="42500"/>
                        <a14:foregroundMark x1="6000" y1="33750" x2="7389" y2="47333"/>
                        <a14:foregroundMark x1="5556" y1="33500" x2="7389" y2="38917"/>
                        <a14:foregroundMark x1="36278" y1="45250" x2="38889" y2="60250"/>
                        <a14:foregroundMark x1="34056" y1="51833" x2="40667" y2="56833"/>
                        <a14:foregroundMark x1="34611" y1="53333" x2="38778" y2="56417"/>
                        <a14:foregroundMark x1="36944" y1="52333" x2="36944" y2="59583"/>
                        <a14:foregroundMark x1="38222" y1="51917" x2="38611" y2="57917"/>
                        <a14:foregroundMark x1="38333" y1="54167" x2="40833" y2="4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4368" r="9445" b="17916"/>
          <a:stretch>
            <a:fillRect/>
          </a:stretch>
        </p:blipFill>
        <p:spPr bwMode="auto">
          <a:xfrm>
            <a:off x="991215" y="1962150"/>
            <a:ext cx="8067060" cy="41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37000" t="-7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54AA8-93D6-B57F-4FFE-366E6FD22315}"/>
              </a:ext>
            </a:extLst>
          </p:cNvPr>
          <p:cNvSpPr txBox="1"/>
          <p:nvPr/>
        </p:nvSpPr>
        <p:spPr>
          <a:xfrm>
            <a:off x="691720" y="766067"/>
            <a:ext cx="7359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Може ли да проектирате нещо</a:t>
            </a:r>
          </a:p>
          <a:p>
            <a:r>
              <a:rPr lang="bg-BG" sz="4000" dirty="0"/>
              <a:t>за някой друг?</a:t>
            </a:r>
            <a:endParaRPr lang="en-US" sz="4000" dirty="0"/>
          </a:p>
        </p:txBody>
      </p:sp>
      <p:pic>
        <p:nvPicPr>
          <p:cNvPr id="2050" name="Picture 2" descr="пример за учител">
            <a:extLst>
              <a:ext uri="{FF2B5EF4-FFF2-40B4-BE49-F238E27FC236}">
                <a16:creationId xmlns:a16="http://schemas.microsoft.com/office/drawing/2014/main" id="{BF489D9E-EFAE-FCC3-849A-EC5D834E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0" y="2042291"/>
            <a:ext cx="55435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BBE14-B079-5C6F-2D04-FAF953BA9CB1}"/>
              </a:ext>
            </a:extLst>
          </p:cNvPr>
          <p:cNvSpPr txBox="1"/>
          <p:nvPr/>
        </p:nvSpPr>
        <p:spPr>
          <a:xfrm>
            <a:off x="5171572" y="4037124"/>
            <a:ext cx="524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Какво</a:t>
            </a:r>
            <a:r>
              <a:rPr lang="ru-RU" sz="2400" dirty="0"/>
              <a:t> е необходимо, за да се </a:t>
            </a:r>
            <a:r>
              <a:rPr lang="ru-RU" sz="2400" dirty="0" err="1"/>
              <a:t>създаде</a:t>
            </a:r>
            <a:r>
              <a:rPr lang="ru-RU" sz="2400" dirty="0"/>
              <a:t> </a:t>
            </a:r>
            <a:r>
              <a:rPr lang="ru-RU" sz="2400" dirty="0" err="1"/>
              <a:t>нещо</a:t>
            </a:r>
            <a:r>
              <a:rPr lang="ru-RU" sz="2400" dirty="0"/>
              <a:t> за друг </a:t>
            </a:r>
            <a:r>
              <a:rPr lang="ru-RU" sz="2400" dirty="0" err="1"/>
              <a:t>човек</a:t>
            </a:r>
            <a:r>
              <a:rPr lang="ru-RU" sz="2400" dirty="0"/>
              <a:t>?</a:t>
            </a:r>
          </a:p>
          <a:p>
            <a:pPr algn="just"/>
            <a:r>
              <a:rPr lang="ru-RU" sz="2400" dirty="0" err="1"/>
              <a:t>Ако</a:t>
            </a:r>
            <a:r>
              <a:rPr lang="ru-RU" sz="2400" dirty="0"/>
              <a:t> </a:t>
            </a:r>
            <a:r>
              <a:rPr lang="ru-RU" sz="2400" dirty="0" err="1"/>
              <a:t>можехте</a:t>
            </a:r>
            <a:r>
              <a:rPr lang="ru-RU" sz="2400" dirty="0"/>
              <a:t> да замените </a:t>
            </a:r>
            <a:r>
              <a:rPr lang="ru-RU" sz="2400" dirty="0" err="1"/>
              <a:t>нечия</a:t>
            </a:r>
            <a:r>
              <a:rPr lang="ru-RU" sz="2400" dirty="0"/>
              <a:t> </a:t>
            </a:r>
            <a:r>
              <a:rPr lang="ru-RU" sz="2400" dirty="0" err="1"/>
              <a:t>ръка</a:t>
            </a:r>
            <a:r>
              <a:rPr lang="ru-RU" sz="2400" dirty="0"/>
              <a:t> с </a:t>
            </a:r>
            <a:r>
              <a:rPr lang="ru-RU" sz="2400" dirty="0" err="1"/>
              <a:t>нещо</a:t>
            </a:r>
            <a:r>
              <a:rPr lang="ru-RU" sz="2400" dirty="0"/>
              <a:t> </a:t>
            </a:r>
            <a:r>
              <a:rPr lang="ru-RU" sz="2400" dirty="0" err="1"/>
              <a:t>друго</a:t>
            </a:r>
            <a:r>
              <a:rPr lang="ru-RU" sz="2400" dirty="0"/>
              <a:t>, </a:t>
            </a:r>
            <a:r>
              <a:rPr lang="ru-RU" sz="2400" dirty="0" err="1"/>
              <a:t>какво</a:t>
            </a:r>
            <a:r>
              <a:rPr lang="ru-RU" sz="2400" dirty="0"/>
              <a:t> би било то? </a:t>
            </a:r>
            <a:r>
              <a:rPr lang="ru-RU" sz="2400" dirty="0" err="1"/>
              <a:t>Какво</a:t>
            </a:r>
            <a:r>
              <a:rPr lang="ru-RU" sz="2400" dirty="0"/>
              <a:t> би направило?</a:t>
            </a:r>
          </a:p>
        </p:txBody>
      </p:sp>
    </p:spTree>
    <p:extLst>
      <p:ext uri="{BB962C8B-B14F-4D97-AF65-F5344CB8AC3E}">
        <p14:creationId xmlns:p14="http://schemas.microsoft.com/office/powerpoint/2010/main" val="30071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87AE-35B6-0DC7-30D5-AD67519F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626F1-E958-E096-E5EE-7EDE8B4BFA30}"/>
              </a:ext>
            </a:extLst>
          </p:cNvPr>
          <p:cNvSpPr txBox="1"/>
          <p:nvPr/>
        </p:nvSpPr>
        <p:spPr>
          <a:xfrm>
            <a:off x="691720" y="766067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Идеи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E85D-4FF9-3AD3-0A2E-E5D7BEBCC2A5}"/>
              </a:ext>
            </a:extLst>
          </p:cNvPr>
          <p:cNvSpPr txBox="1"/>
          <p:nvPr/>
        </p:nvSpPr>
        <p:spPr>
          <a:xfrm>
            <a:off x="4352925" y="3998863"/>
            <a:ext cx="5108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Намерете поне две креативни и интересни идеи за замяна на нечия ръка с нещо друго. </a:t>
            </a:r>
          </a:p>
          <a:p>
            <a:pPr algn="just"/>
            <a:r>
              <a:rPr lang="bg-BG" sz="2400" dirty="0"/>
              <a:t>Запишете всичките си идеи в тетрадката си.</a:t>
            </a:r>
            <a:endParaRPr lang="en-US" sz="2400" dirty="0"/>
          </a:p>
        </p:txBody>
      </p:sp>
      <p:pic>
        <p:nvPicPr>
          <p:cNvPr id="3074" name="Picture 2" descr="заглавие на урок">
            <a:extLst>
              <a:ext uri="{FF2B5EF4-FFF2-40B4-BE49-F238E27FC236}">
                <a16:creationId xmlns:a16="http://schemas.microsoft.com/office/drawing/2014/main" id="{2FE2FE55-D006-BF3E-ACA1-0DAAD75F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43087"/>
            <a:ext cx="3943350" cy="26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4D65-2CB0-3274-83FB-AE637AD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16CF-2E2A-79F2-178C-DE26D2D78347}"/>
              </a:ext>
            </a:extLst>
          </p:cNvPr>
          <p:cNvSpPr txBox="1"/>
          <p:nvPr/>
        </p:nvSpPr>
        <p:spPr>
          <a:xfrm>
            <a:off x="691720" y="766067"/>
            <a:ext cx="611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Изградете своя прототип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4A71-4C96-0E7F-AADB-473FD8C013E5}"/>
              </a:ext>
            </a:extLst>
          </p:cNvPr>
          <p:cNvSpPr txBox="1"/>
          <p:nvPr/>
        </p:nvSpPr>
        <p:spPr>
          <a:xfrm>
            <a:off x="4892517" y="4344451"/>
            <a:ext cx="572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Изградете две </a:t>
            </a:r>
            <a:r>
              <a:rPr lang="en-US" sz="2400" dirty="0"/>
              <a:t>“</a:t>
            </a:r>
            <a:r>
              <a:rPr lang="bg-BG" sz="2400" dirty="0"/>
              <a:t>ръце</a:t>
            </a:r>
            <a:r>
              <a:rPr lang="en-US" sz="2400" dirty="0"/>
              <a:t>”</a:t>
            </a:r>
            <a:r>
              <a:rPr lang="bg-BG" sz="2400" dirty="0"/>
              <a:t> и рамо, което прави каквото програмирате. </a:t>
            </a:r>
          </a:p>
          <a:p>
            <a:pPr algn="just"/>
            <a:r>
              <a:rPr lang="bg-BG" sz="2400" dirty="0"/>
              <a:t>Програмирайте и тествайте вашия модел.</a:t>
            </a:r>
          </a:p>
          <a:p>
            <a:pPr algn="just"/>
            <a:endParaRPr lang="en-US" sz="2400" dirty="0"/>
          </a:p>
        </p:txBody>
      </p:sp>
      <p:pic>
        <p:nvPicPr>
          <p:cNvPr id="1026" name="Picture 2" descr="Протеза-палец">
            <a:extLst>
              <a:ext uri="{FF2B5EF4-FFF2-40B4-BE49-F238E27FC236}">
                <a16:creationId xmlns:a16="http://schemas.microsoft.com/office/drawing/2014/main" id="{3767BB33-7620-E9A5-58A6-FCC6FAE2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7" y="2113547"/>
            <a:ext cx="3819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0EAA-49E6-0A29-150E-9D01FF09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EEF69-B286-F5AD-2984-B3898E156AFA}"/>
              </a:ext>
            </a:extLst>
          </p:cNvPr>
          <p:cNvSpPr txBox="1"/>
          <p:nvPr/>
        </p:nvSpPr>
        <p:spPr>
          <a:xfrm>
            <a:off x="691720" y="766067"/>
            <a:ext cx="360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се справи?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B31D-4F36-0316-658A-530D684ED8CD}"/>
              </a:ext>
            </a:extLst>
          </p:cNvPr>
          <p:cNvSpPr txBox="1"/>
          <p:nvPr/>
        </p:nvSpPr>
        <p:spPr>
          <a:xfrm>
            <a:off x="850232" y="2391870"/>
            <a:ext cx="3445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Поздравления!</a:t>
            </a:r>
          </a:p>
          <a:p>
            <a:pPr algn="just"/>
            <a:r>
              <a:rPr lang="bg-BG" sz="2400" dirty="0"/>
              <a:t>Справихте се чудесно!</a:t>
            </a:r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0A8E74-189A-E997-1E5E-2E80561A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0" b="94074" l="36889" r="71556">
                        <a14:foregroundMark x1="42444" y1="12148" x2="47000" y2="69111"/>
                        <a14:foregroundMark x1="46056" y1="20815" x2="53167" y2="63259"/>
                        <a14:foregroundMark x1="37611" y1="25481" x2="43944" y2="73926"/>
                        <a14:foregroundMark x1="43944" y1="73926" x2="43944" y2="73926"/>
                        <a14:foregroundMark x1="51833" y1="32519" x2="45778" y2="69852"/>
                        <a14:foregroundMark x1="62833" y1="19185" x2="62056" y2="56815"/>
                        <a14:foregroundMark x1="55556" y1="35333" x2="66611" y2="36889"/>
                        <a14:foregroundMark x1="62222" y1="27037" x2="71444" y2="39407"/>
                        <a14:foregroundMark x1="71444" y1="39407" x2="71556" y2="40148"/>
                        <a14:foregroundMark x1="59944" y1="53185" x2="60111" y2="76148"/>
                        <a14:foregroundMark x1="45167" y1="64074" x2="62833" y2="67481"/>
                        <a14:foregroundMark x1="46556" y1="79333" x2="57556" y2="79556"/>
                        <a14:foregroundMark x1="45167" y1="90963" x2="59778" y2="91407"/>
                        <a14:foregroundMark x1="50444" y1="86741" x2="63444" y2="88370"/>
                        <a14:foregroundMark x1="44556" y1="82741" x2="53611" y2="91926"/>
                        <a14:foregroundMark x1="53611" y1="91926" x2="62667" y2="92963"/>
                        <a14:foregroundMark x1="62667" y1="92963" x2="52278" y2="86667"/>
                        <a14:foregroundMark x1="52278" y1="86667" x2="43444" y2="88148"/>
                        <a14:foregroundMark x1="43444" y1="88148" x2="48333" y2="91630"/>
                        <a14:foregroundMark x1="41833" y1="83556" x2="40667" y2="93185"/>
                        <a14:foregroundMark x1="40944" y1="91407" x2="66278" y2="92370"/>
                        <a14:foregroundMark x1="66722" y1="87407" x2="67500" y2="94444"/>
                        <a14:foregroundMark x1="64167" y1="86963" x2="68222" y2="92815"/>
                        <a14:foregroundMark x1="43222" y1="13556" x2="50278" y2="16815"/>
                        <a14:foregroundMark x1="44111" y1="10741" x2="39167" y2="21259"/>
                        <a14:foregroundMark x1="39167" y1="21259" x2="38556" y2="25037"/>
                        <a14:foregroundMark x1="45611" y1="28889" x2="47889" y2="38519"/>
                        <a14:foregroundMark x1="40944" y1="57852" x2="40222" y2="66667"/>
                        <a14:foregroundMark x1="39278" y1="57630" x2="39167" y2="67481"/>
                        <a14:foregroundMark x1="59944" y1="10370" x2="62833" y2="10963"/>
                        <a14:foregroundMark x1="42333" y1="11556" x2="45944" y2="56593"/>
                        <a14:foregroundMark x1="45944" y1="56593" x2="45000" y2="63852"/>
                        <a14:foregroundMark x1="42889" y1="40741" x2="42889" y2="69481"/>
                        <a14:foregroundMark x1="39611" y1="44370" x2="37222" y2="60519"/>
                        <a14:foregroundMark x1="37222" y1="60519" x2="37500" y2="64074"/>
                        <a14:foregroundMark x1="36889" y1="18593" x2="37056" y2="35926"/>
                        <a14:foregroundMark x1="42611" y1="8370" x2="46056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7120" r="26025" b="1770"/>
          <a:stretch>
            <a:fillRect/>
          </a:stretch>
        </p:blipFill>
        <p:spPr bwMode="auto">
          <a:xfrm>
            <a:off x="4499701" y="2674019"/>
            <a:ext cx="1931007" cy="3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74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Plamenova</dc:creator>
  <cp:lastModifiedBy>Вероника П. Пасева</cp:lastModifiedBy>
  <cp:revision>7</cp:revision>
  <dcterms:created xsi:type="dcterms:W3CDTF">2025-08-20T17:51:01Z</dcterms:created>
  <dcterms:modified xsi:type="dcterms:W3CDTF">2026-01-08T17:07:41Z</dcterms:modified>
</cp:coreProperties>
</file>