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258" r:id="rId2"/>
    <p:sldId id="257" r:id="rId3"/>
    <p:sldId id="263" r:id="rId4"/>
    <p:sldId id="270" r:id="rId5"/>
    <p:sldId id="266" r:id="rId6"/>
    <p:sldId id="271" r:id="rId7"/>
    <p:sldId id="268" r:id="rId8"/>
    <p:sldId id="27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hoylekova" initials="k" lastIdx="3" clrIdx="0">
    <p:extLst>
      <p:ext uri="{19B8F6BF-5375-455C-9EA6-DF929625EA0E}">
        <p15:presenceInfo xmlns:p15="http://schemas.microsoft.com/office/powerpoint/2012/main" userId="S-1-5-21-1631885198-1441068214-1804834851-2549" providerId="AD"/>
      </p:ext>
    </p:extLst>
  </p:cmAuthor>
  <p:cmAuthor id="2" name="Veronika Plamenova" initials="VP" lastIdx="3" clrIdx="1">
    <p:extLst>
      <p:ext uri="{19B8F6BF-5375-455C-9EA6-DF929625EA0E}">
        <p15:presenceInfo xmlns:p15="http://schemas.microsoft.com/office/powerpoint/2012/main" userId="d952d98e64340458" providerId="Windows Live"/>
      </p:ext>
    </p:extLst>
  </p:cmAuthor>
  <p:cmAuthor id="3" name="Вероника П. Пасева" initials="ВП" lastIdx="1" clrIdx="2">
    <p:extLst>
      <p:ext uri="{19B8F6BF-5375-455C-9EA6-DF929625EA0E}">
        <p15:presenceInfo xmlns:p15="http://schemas.microsoft.com/office/powerpoint/2012/main" userId="S::veronika.paseva@edu.mon.bg::9474ab86-c8e9-4e5e-a3a0-f477d0019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1B417-339B-4424-A438-826D2A63ED6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86E1-2D27-4F45-89FD-28C1F7A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B86E1-2D27-4F45-89FD-28C1F7A6E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F4958-8A2B-A220-F941-796F956CD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1D01467-F5A3-BE89-A481-DA6888F09250}"/>
              </a:ext>
            </a:extLst>
          </p:cNvPr>
          <p:cNvSpPr txBox="1"/>
          <p:nvPr/>
        </p:nvSpPr>
        <p:spPr>
          <a:xfrm>
            <a:off x="7168909" y="3429000"/>
            <a:ext cx="3054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/>
              <a:t>Lesson 4</a:t>
            </a:r>
          </a:p>
          <a:p>
            <a:pPr algn="ctr"/>
            <a:r>
              <a:rPr lang="en-US" sz="5400" b="1"/>
              <a:t>Broken</a:t>
            </a:r>
          </a:p>
          <a:p>
            <a:br>
              <a:rPr lang="en-US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5CC52-D4FC-0971-97F3-AF42AB67A13B}"/>
              </a:ext>
            </a:extLst>
          </p:cNvPr>
          <p:cNvSpPr txBox="1"/>
          <p:nvPr/>
        </p:nvSpPr>
        <p:spPr>
          <a:xfrm>
            <a:off x="2353371" y="717620"/>
            <a:ext cx="75046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/>
              <a:t>Invention Squad</a:t>
            </a:r>
          </a:p>
          <a:p>
            <a:br>
              <a:rPr lang="en-US"/>
            </a:br>
            <a:endParaRPr lang="en-US" dirty="0"/>
          </a:p>
        </p:txBody>
      </p:sp>
      <p:pic>
        <p:nvPicPr>
          <p:cNvPr id="3" name="Picture 2" descr="учител-скакалец">
            <a:extLst>
              <a:ext uri="{FF2B5EF4-FFF2-40B4-BE49-F238E27FC236}">
                <a16:creationId xmlns:a16="http://schemas.microsoft.com/office/drawing/2014/main" id="{3CB423D0-A3AC-3B9E-1EF7-CC2A37D15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222" r="90000">
                        <a14:foregroundMark x1="6778" y1="35000" x2="7722" y2="54667"/>
                        <a14:foregroundMark x1="7722" y1="54667" x2="5222" y2="62583"/>
                        <a14:foregroundMark x1="5222" y1="62583" x2="6111" y2="66000"/>
                        <a14:foregroundMark x1="6667" y1="34333" x2="10667" y2="53083"/>
                        <a14:foregroundMark x1="7611" y1="33583" x2="6944" y2="41667"/>
                        <a14:foregroundMark x1="12889" y1="40667" x2="16944" y2="31667"/>
                        <a14:foregroundMark x1="16944" y1="31667" x2="22722" y2="27000"/>
                        <a14:foregroundMark x1="22722" y1="27000" x2="29333" y2="30417"/>
                        <a14:foregroundMark x1="29333" y1="30417" x2="28500" y2="38167"/>
                        <a14:foregroundMark x1="28500" y1="38167" x2="27889" y2="39167"/>
                        <a14:foregroundMark x1="20556" y1="27667" x2="16667" y2="30667"/>
                        <a14:foregroundMark x1="17889" y1="30167" x2="23167" y2="26250"/>
                        <a14:foregroundMark x1="17944" y1="30000" x2="20722" y2="27750"/>
                        <a14:foregroundMark x1="17389" y1="30167" x2="21500" y2="27917"/>
                        <a14:foregroundMark x1="22778" y1="26917" x2="19333" y2="26917"/>
                        <a14:foregroundMark x1="6389" y1="33917" x2="7167" y2="40750"/>
                        <a14:foregroundMark x1="7167" y1="40750" x2="7611" y2="41250"/>
                        <a14:foregroundMark x1="6944" y1="33500" x2="7556" y2="41000"/>
                        <a14:foregroundMark x1="7556" y1="41000" x2="8444" y2="42500"/>
                        <a14:foregroundMark x1="6000" y1="33750" x2="7389" y2="47333"/>
                        <a14:foregroundMark x1="5556" y1="33500" x2="7389" y2="38917"/>
                        <a14:foregroundMark x1="36278" y1="45250" x2="38889" y2="60250"/>
                        <a14:foregroundMark x1="34056" y1="51833" x2="40667" y2="56833"/>
                        <a14:foregroundMark x1="34611" y1="53333" x2="38778" y2="56417"/>
                        <a14:foregroundMark x1="36944" y1="52333" x2="36944" y2="59583"/>
                        <a14:foregroundMark x1="38222" y1="51917" x2="38611" y2="57917"/>
                        <a14:foregroundMark x1="38333" y1="54167" x2="40833" y2="4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4368" r="9445" b="17916"/>
          <a:stretch>
            <a:fillRect/>
          </a:stretch>
        </p:blipFill>
        <p:spPr bwMode="auto">
          <a:xfrm>
            <a:off x="1400790" y="1962150"/>
            <a:ext cx="8067060" cy="41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37000" t="-7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54AA8-93D6-B57F-4FFE-366E6FD22315}"/>
              </a:ext>
            </a:extLst>
          </p:cNvPr>
          <p:cNvSpPr txBox="1"/>
          <p:nvPr/>
        </p:nvSpPr>
        <p:spPr>
          <a:xfrm>
            <a:off x="691720" y="766067"/>
            <a:ext cx="5791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Колко бързо можете да </a:t>
            </a:r>
            <a:br>
              <a:rPr lang="bg-BG" sz="4000" dirty="0"/>
            </a:br>
            <a:r>
              <a:rPr lang="bg-BG" sz="4000" dirty="0"/>
              <a:t>поправите нещата?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BBE14-B079-5C6F-2D04-FAF953BA9CB1}"/>
              </a:ext>
            </a:extLst>
          </p:cNvPr>
          <p:cNvSpPr txBox="1"/>
          <p:nvPr/>
        </p:nvSpPr>
        <p:spPr>
          <a:xfrm>
            <a:off x="5823283" y="4201276"/>
            <a:ext cx="482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Изобретяването на неща може да означава и поправянето им. Какво е първото нещо, което правиш, когато се счупи нещо?</a:t>
            </a:r>
            <a:endParaRPr lang="en-US" sz="2400" dirty="0"/>
          </a:p>
        </p:txBody>
      </p:sp>
      <p:pic>
        <p:nvPicPr>
          <p:cNvPr id="2" name="Picture 1" descr="A close up of a toy&#10;&#10;AI-generated content may be incorrect.">
            <a:extLst>
              <a:ext uri="{FF2B5EF4-FFF2-40B4-BE49-F238E27FC236}">
                <a16:creationId xmlns:a16="http://schemas.microsoft.com/office/drawing/2014/main" id="{E68F37BD-C90E-9C69-CF20-F866B3EC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19" y="2447213"/>
            <a:ext cx="4828675" cy="34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87AE-35B6-0DC7-30D5-AD67519F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626F1-E958-E096-E5EE-7EDE8B4BFA30}"/>
              </a:ext>
            </a:extLst>
          </p:cNvPr>
          <p:cNvSpPr txBox="1"/>
          <p:nvPr/>
        </p:nvSpPr>
        <p:spPr>
          <a:xfrm>
            <a:off x="691720" y="766067"/>
            <a:ext cx="446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Този </a:t>
            </a:r>
            <a:r>
              <a:rPr lang="en-US" sz="4000" dirty="0"/>
              <a:t>CNC </a:t>
            </a:r>
            <a:r>
              <a:rPr lang="bg-BG" sz="4000" dirty="0"/>
              <a:t>трябва </a:t>
            </a:r>
            <a:br>
              <a:rPr lang="bg-BG" sz="4000" dirty="0"/>
            </a:br>
            <a:r>
              <a:rPr lang="bg-BG" sz="4000" dirty="0"/>
              <a:t>да бъде поправен.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3E85D-4FF9-3AD3-0A2E-E5D7BEBCC2A5}"/>
              </a:ext>
            </a:extLst>
          </p:cNvPr>
          <p:cNvSpPr txBox="1"/>
          <p:nvPr/>
        </p:nvSpPr>
        <p:spPr>
          <a:xfrm>
            <a:off x="691720" y="2847063"/>
            <a:ext cx="76392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Трябва</a:t>
            </a:r>
            <a:r>
              <a:rPr lang="ru-RU" sz="2400" dirty="0"/>
              <a:t> да отстраните </a:t>
            </a:r>
            <a:r>
              <a:rPr lang="ru-RU" sz="2400" dirty="0" err="1"/>
              <a:t>неизправности</a:t>
            </a:r>
            <a:r>
              <a:rPr lang="ru-RU" sz="2400" dirty="0"/>
              <a:t> и да поправите CNC </a:t>
            </a:r>
            <a:r>
              <a:rPr lang="ru-RU" sz="2400" dirty="0" err="1"/>
              <a:t>машината</a:t>
            </a:r>
            <a:r>
              <a:rPr lang="ru-RU" sz="2400" dirty="0"/>
              <a:t> си! </a:t>
            </a:r>
            <a:r>
              <a:rPr lang="ru-RU" sz="2400" dirty="0" err="1"/>
              <a:t>Започнете</a:t>
            </a:r>
            <a:r>
              <a:rPr lang="ru-RU" sz="2400" dirty="0"/>
              <a:t>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сглобяването</a:t>
            </a:r>
            <a:r>
              <a:rPr lang="ru-RU" sz="2400" dirty="0"/>
              <a:t> ѝ:</a:t>
            </a:r>
          </a:p>
          <a:p>
            <a:r>
              <a:rPr lang="ru-RU" sz="2400" dirty="0"/>
              <a:t>* CNC плот:</a:t>
            </a:r>
          </a:p>
          <a:p>
            <a:r>
              <a:rPr lang="ru-RU" sz="2400" dirty="0" err="1"/>
              <a:t>Горната</a:t>
            </a:r>
            <a:r>
              <a:rPr lang="ru-RU" sz="2400" dirty="0"/>
              <a:t> част на CNC </a:t>
            </a:r>
            <a:r>
              <a:rPr lang="ru-RU" sz="2400" dirty="0" err="1"/>
              <a:t>машината</a:t>
            </a:r>
            <a:r>
              <a:rPr lang="ru-RU" sz="2400" dirty="0"/>
              <a:t> </a:t>
            </a:r>
            <a:r>
              <a:rPr lang="ru-RU" sz="2400" dirty="0" err="1"/>
              <a:t>има</a:t>
            </a:r>
            <a:r>
              <a:rPr lang="ru-RU" sz="2400" dirty="0"/>
              <a:t> два двигателя. </a:t>
            </a:r>
            <a:r>
              <a:rPr lang="ru-RU" sz="2400" dirty="0" err="1"/>
              <a:t>Единият</a:t>
            </a:r>
            <a:r>
              <a:rPr lang="ru-RU" sz="2400" dirty="0"/>
              <a:t> </a:t>
            </a:r>
            <a:r>
              <a:rPr lang="ru-RU" sz="2400" dirty="0" err="1"/>
              <a:t>насочва</a:t>
            </a:r>
            <a:r>
              <a:rPr lang="ru-RU" sz="2400" dirty="0"/>
              <a:t> </a:t>
            </a:r>
            <a:r>
              <a:rPr lang="ru-RU" sz="2400" dirty="0" err="1"/>
              <a:t>молива</a:t>
            </a:r>
            <a:r>
              <a:rPr lang="ru-RU" sz="2400" dirty="0"/>
              <a:t>, за да </a:t>
            </a:r>
            <a:r>
              <a:rPr lang="ru-RU" sz="2400" dirty="0" err="1"/>
              <a:t>очертае</a:t>
            </a:r>
            <a:r>
              <a:rPr lang="ru-RU" sz="2400" dirty="0"/>
              <a:t> </a:t>
            </a:r>
            <a:r>
              <a:rPr lang="ru-RU" sz="2400" dirty="0" err="1"/>
              <a:t>различни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, а </a:t>
            </a:r>
            <a:r>
              <a:rPr lang="ru-RU" sz="2400" dirty="0" err="1"/>
              <a:t>другият</a:t>
            </a:r>
            <a:r>
              <a:rPr lang="ru-RU" sz="2400" dirty="0"/>
              <a:t> </a:t>
            </a:r>
            <a:r>
              <a:rPr lang="ru-RU" sz="2400" dirty="0" err="1"/>
              <a:t>контролира</a:t>
            </a:r>
            <a:r>
              <a:rPr lang="ru-RU" sz="2400" dirty="0"/>
              <a:t> </a:t>
            </a:r>
            <a:r>
              <a:rPr lang="ru-RU" sz="2400" dirty="0" err="1"/>
              <a:t>зъбните</a:t>
            </a:r>
            <a:r>
              <a:rPr lang="ru-RU" sz="2400" dirty="0"/>
              <a:t> колела, за да </a:t>
            </a:r>
            <a:r>
              <a:rPr lang="ru-RU" sz="2400" dirty="0" err="1"/>
              <a:t>сеувери</a:t>
            </a:r>
            <a:r>
              <a:rPr lang="ru-RU" sz="2400" dirty="0"/>
              <a:t>, че </a:t>
            </a:r>
            <a:r>
              <a:rPr lang="ru-RU" sz="2400" dirty="0" err="1"/>
              <a:t>хартията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да се движи </a:t>
            </a:r>
            <a:r>
              <a:rPr lang="ru-RU" sz="2400" dirty="0" err="1"/>
              <a:t>през</a:t>
            </a:r>
            <a:r>
              <a:rPr lang="ru-RU" sz="2400" dirty="0"/>
              <a:t> </a:t>
            </a:r>
            <a:r>
              <a:rPr lang="ru-RU" sz="2400" dirty="0" err="1"/>
              <a:t>машината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57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21BA-3F01-07BF-C183-C50749DC9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6CF071-536B-2A08-375E-078B327F686C}"/>
              </a:ext>
            </a:extLst>
          </p:cNvPr>
          <p:cNvSpPr txBox="1"/>
          <p:nvPr/>
        </p:nvSpPr>
        <p:spPr>
          <a:xfrm>
            <a:off x="691720" y="766067"/>
            <a:ext cx="446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Този </a:t>
            </a:r>
            <a:r>
              <a:rPr lang="en-US" sz="4000" dirty="0"/>
              <a:t>CNC </a:t>
            </a:r>
            <a:r>
              <a:rPr lang="bg-BG" sz="4000" dirty="0"/>
              <a:t>трябва </a:t>
            </a:r>
            <a:br>
              <a:rPr lang="bg-BG" sz="4000" dirty="0"/>
            </a:br>
            <a:r>
              <a:rPr lang="bg-BG" sz="4000" dirty="0"/>
              <a:t>да бъде поправен.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EF0FE-0FFB-E024-10B1-42F307C15BBC}"/>
              </a:ext>
            </a:extLst>
          </p:cNvPr>
          <p:cNvSpPr txBox="1"/>
          <p:nvPr/>
        </p:nvSpPr>
        <p:spPr>
          <a:xfrm>
            <a:off x="691720" y="2915881"/>
            <a:ext cx="76392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CNC </a:t>
            </a:r>
            <a:r>
              <a:rPr lang="ru-RU" sz="2400" dirty="0" err="1"/>
              <a:t>дъно</a:t>
            </a:r>
            <a:r>
              <a:rPr lang="ru-RU" sz="2400" dirty="0"/>
              <a:t>:</a:t>
            </a:r>
          </a:p>
          <a:p>
            <a:r>
              <a:rPr lang="ru-RU" sz="2400" dirty="0" err="1"/>
              <a:t>Върхът</a:t>
            </a:r>
            <a:r>
              <a:rPr lang="ru-RU" sz="2400" dirty="0"/>
              <a:t> на </a:t>
            </a:r>
            <a:r>
              <a:rPr lang="ru-RU" sz="2400" dirty="0" err="1"/>
              <a:t>молива</a:t>
            </a:r>
            <a:r>
              <a:rPr lang="ru-RU" sz="2400" dirty="0"/>
              <a:t> добавя </a:t>
            </a:r>
            <a:r>
              <a:rPr lang="ru-RU" sz="2400" dirty="0" err="1"/>
              <a:t>тежест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молива</a:t>
            </a:r>
            <a:r>
              <a:rPr lang="ru-RU" sz="2400" dirty="0"/>
              <a:t>, за да </a:t>
            </a:r>
            <a:r>
              <a:rPr lang="ru-RU" sz="2400" dirty="0" err="1"/>
              <a:t>осигури</a:t>
            </a:r>
            <a:r>
              <a:rPr lang="ru-RU" sz="2400" dirty="0"/>
              <a:t> контакт с </a:t>
            </a:r>
            <a:r>
              <a:rPr lang="ru-RU" sz="2400" dirty="0" err="1"/>
              <a:t>хартията</a:t>
            </a:r>
            <a:r>
              <a:rPr lang="ru-RU" sz="2400" dirty="0"/>
              <a:t> и да го </a:t>
            </a:r>
            <a:r>
              <a:rPr lang="ru-RU" sz="2400" dirty="0" err="1"/>
              <a:t>стабилизира</a:t>
            </a:r>
            <a:r>
              <a:rPr lang="ru-RU" sz="2400" dirty="0"/>
              <a:t>, </a:t>
            </a:r>
            <a:r>
              <a:rPr lang="ru-RU" sz="2400" dirty="0" err="1"/>
              <a:t>докато</a:t>
            </a:r>
            <a:r>
              <a:rPr lang="ru-RU" sz="2400" dirty="0"/>
              <a:t> </a:t>
            </a:r>
            <a:r>
              <a:rPr lang="ru-RU" sz="2400" dirty="0" err="1"/>
              <a:t>рисува</a:t>
            </a:r>
            <a:r>
              <a:rPr lang="ru-RU" sz="2400" dirty="0"/>
              <a:t>. </a:t>
            </a:r>
            <a:r>
              <a:rPr lang="ru-RU" sz="2400" dirty="0" err="1"/>
              <a:t>Иглата</a:t>
            </a:r>
            <a:r>
              <a:rPr lang="ru-RU" sz="2400" dirty="0"/>
              <a:t> </a:t>
            </a:r>
            <a:r>
              <a:rPr lang="ru-RU" sz="2400" dirty="0" err="1"/>
              <a:t>свързва</a:t>
            </a:r>
            <a:r>
              <a:rPr lang="ru-RU" sz="2400" dirty="0"/>
              <a:t> молив с </a:t>
            </a:r>
            <a:r>
              <a:rPr lang="ru-RU" sz="2400" dirty="0" err="1"/>
              <a:t>машината</a:t>
            </a:r>
            <a:r>
              <a:rPr lang="ru-RU" sz="2400" dirty="0"/>
              <a:t>, </a:t>
            </a:r>
            <a:r>
              <a:rPr lang="ru-RU" sz="2400" dirty="0" err="1"/>
              <a:t>така</a:t>
            </a:r>
            <a:r>
              <a:rPr lang="ru-RU" sz="2400" dirty="0"/>
              <a:t> че </a:t>
            </a:r>
            <a:r>
              <a:rPr lang="ru-RU" sz="2400" dirty="0" err="1"/>
              <a:t>тя</a:t>
            </a:r>
            <a:r>
              <a:rPr lang="ru-RU" sz="2400" dirty="0"/>
              <a:t> да </a:t>
            </a:r>
            <a:r>
              <a:rPr lang="ru-RU" sz="2400" dirty="0" err="1"/>
              <a:t>може</a:t>
            </a:r>
            <a:r>
              <a:rPr lang="ru-RU" sz="2400" dirty="0"/>
              <a:t> да </a:t>
            </a:r>
            <a:r>
              <a:rPr lang="ru-RU" sz="2400" dirty="0" err="1"/>
              <a:t>рисувафигури</a:t>
            </a:r>
            <a:r>
              <a:rPr lang="ru-RU" sz="2400" dirty="0"/>
              <a:t> </a:t>
            </a:r>
            <a:r>
              <a:rPr lang="ru-RU" sz="2400" dirty="0" err="1"/>
              <a:t>върху</a:t>
            </a:r>
            <a:r>
              <a:rPr lang="ru-RU" sz="2400" dirty="0"/>
              <a:t> хартия.</a:t>
            </a:r>
          </a:p>
          <a:p>
            <a:r>
              <a:rPr lang="ru-RU" sz="2400" dirty="0"/>
              <a:t>CNC </a:t>
            </a:r>
            <a:r>
              <a:rPr lang="ru-RU" sz="2400" dirty="0" err="1"/>
              <a:t>машината</a:t>
            </a:r>
            <a:r>
              <a:rPr lang="ru-RU" sz="2400" dirty="0"/>
              <a:t> е </a:t>
            </a:r>
            <a:r>
              <a:rPr lang="ru-RU" sz="2400" dirty="0" err="1"/>
              <a:t>проектирана</a:t>
            </a:r>
            <a:r>
              <a:rPr lang="ru-RU" sz="2400" dirty="0"/>
              <a:t> да </a:t>
            </a:r>
            <a:r>
              <a:rPr lang="ru-RU" sz="2400" dirty="0" err="1"/>
              <a:t>обработва</a:t>
            </a:r>
            <a:r>
              <a:rPr lang="ru-RU" sz="2400" dirty="0"/>
              <a:t> хартия с размер </a:t>
            </a:r>
            <a:r>
              <a:rPr lang="ru-RU" sz="2400" dirty="0" err="1"/>
              <a:t>Letter</a:t>
            </a:r>
            <a:r>
              <a:rPr lang="ru-RU" sz="2400" dirty="0"/>
              <a:t>. </a:t>
            </a:r>
            <a:r>
              <a:rPr lang="ru-RU" sz="2400" dirty="0" err="1"/>
              <a:t>Хартията</a:t>
            </a:r>
            <a:r>
              <a:rPr lang="ru-RU" sz="2400" dirty="0"/>
              <a:t> </a:t>
            </a:r>
            <a:r>
              <a:rPr lang="ru-RU" sz="2400" dirty="0" err="1"/>
              <a:t>преминава</a:t>
            </a:r>
            <a:r>
              <a:rPr lang="ru-RU" sz="2400" dirty="0"/>
              <a:t> </a:t>
            </a:r>
            <a:r>
              <a:rPr lang="ru-RU" sz="2400" dirty="0" err="1"/>
              <a:t>през</a:t>
            </a:r>
            <a:r>
              <a:rPr lang="ru-RU" sz="2400" dirty="0"/>
              <a:t> </a:t>
            </a:r>
            <a:r>
              <a:rPr lang="ru-RU" sz="2400" dirty="0" err="1"/>
              <a:t>долната</a:t>
            </a:r>
            <a:r>
              <a:rPr lang="ru-RU" sz="2400" dirty="0"/>
              <a:t> част на </a:t>
            </a:r>
            <a:r>
              <a:rPr lang="ru-RU" sz="2400" dirty="0" err="1"/>
              <a:t>машината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11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4D65-2CB0-3274-83FB-AE637ADF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C16CF-2E2A-79F2-178C-DE26D2D78347}"/>
              </a:ext>
            </a:extLst>
          </p:cNvPr>
          <p:cNvSpPr txBox="1"/>
          <p:nvPr/>
        </p:nvSpPr>
        <p:spPr>
          <a:xfrm>
            <a:off x="691720" y="766067"/>
            <a:ext cx="4837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Нека програмираме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6344A-48EC-F65C-A233-4E6DCD23B218}"/>
              </a:ext>
            </a:extLst>
          </p:cNvPr>
          <p:cNvSpPr txBox="1"/>
          <p:nvPr/>
        </p:nvSpPr>
        <p:spPr>
          <a:xfrm>
            <a:off x="967946" y="2487256"/>
            <a:ext cx="6204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Стъпки</a:t>
            </a:r>
            <a:r>
              <a:rPr lang="ru-RU" sz="2400" dirty="0"/>
              <a:t>: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Прочетете</a:t>
            </a:r>
            <a:r>
              <a:rPr lang="ru-RU" sz="2400" dirty="0"/>
              <a:t> </a:t>
            </a:r>
            <a:r>
              <a:rPr lang="ru-RU" sz="2400" dirty="0" err="1"/>
              <a:t>програмата</a:t>
            </a:r>
            <a:r>
              <a:rPr lang="ru-RU" sz="2400" dirty="0"/>
              <a:t> </a:t>
            </a:r>
          </a:p>
          <a:p>
            <a:pPr marL="457200" indent="-457200">
              <a:buAutoNum type="arabicPeriod"/>
            </a:pPr>
            <a:r>
              <a:rPr lang="ru-RU" sz="2400" dirty="0"/>
              <a:t>Опишете </a:t>
            </a:r>
            <a:r>
              <a:rPr lang="ru-RU" sz="2400" dirty="0" err="1"/>
              <a:t>какво</a:t>
            </a:r>
            <a:r>
              <a:rPr lang="ru-RU" sz="2400" dirty="0"/>
              <a:t> </a:t>
            </a:r>
            <a:r>
              <a:rPr lang="ru-RU" sz="2400" dirty="0" err="1"/>
              <a:t>прави</a:t>
            </a:r>
            <a:r>
              <a:rPr lang="ru-RU" sz="2400" dirty="0"/>
              <a:t> </a:t>
            </a:r>
            <a:r>
              <a:rPr lang="ru-RU" sz="2400" dirty="0" err="1"/>
              <a:t>всеки</a:t>
            </a:r>
            <a:r>
              <a:rPr lang="ru-RU" sz="2400" dirty="0"/>
              <a:t> </a:t>
            </a:r>
            <a:r>
              <a:rPr lang="ru-RU" sz="2400" dirty="0" err="1"/>
              <a:t>ред</a:t>
            </a:r>
            <a:r>
              <a:rPr lang="ru-RU" sz="2400" dirty="0"/>
              <a:t> от </a:t>
            </a:r>
            <a:r>
              <a:rPr lang="ru-RU" sz="2400" dirty="0" err="1"/>
              <a:t>нея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Зередете</a:t>
            </a:r>
            <a:r>
              <a:rPr lang="ru-RU" sz="2400" dirty="0"/>
              <a:t> хартия и </a:t>
            </a:r>
            <a:r>
              <a:rPr lang="ru-RU" sz="2400" dirty="0" err="1"/>
              <a:t>прикрепете</a:t>
            </a:r>
            <a:r>
              <a:rPr lang="ru-RU" sz="2400" dirty="0"/>
              <a:t> молив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иглата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Пуснете</a:t>
            </a:r>
            <a:r>
              <a:rPr lang="ru-RU" sz="2400" dirty="0"/>
              <a:t> </a:t>
            </a:r>
            <a:r>
              <a:rPr lang="ru-RU" sz="2400" dirty="0" err="1"/>
              <a:t>програмата</a:t>
            </a:r>
            <a:r>
              <a:rPr lang="ru-RU" sz="2400" dirty="0"/>
              <a:t>, за да </a:t>
            </a:r>
            <a:r>
              <a:rPr lang="ru-RU" sz="2400" dirty="0" err="1"/>
              <a:t>стартирате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Потърсете</a:t>
            </a:r>
            <a:r>
              <a:rPr lang="ru-RU" sz="2400" dirty="0"/>
              <a:t> проблема.</a:t>
            </a:r>
          </a:p>
        </p:txBody>
      </p:sp>
    </p:spTree>
    <p:extLst>
      <p:ext uri="{BB962C8B-B14F-4D97-AF65-F5344CB8AC3E}">
        <p14:creationId xmlns:p14="http://schemas.microsoft.com/office/powerpoint/2010/main" val="181424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7F90A-B2A4-2971-8D5B-2C53CB5D6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DFC988-9A42-2280-817F-F7A2DA48C6EB}"/>
              </a:ext>
            </a:extLst>
          </p:cNvPr>
          <p:cNvSpPr txBox="1"/>
          <p:nvPr/>
        </p:nvSpPr>
        <p:spPr>
          <a:xfrm>
            <a:off x="691720" y="766067"/>
            <a:ext cx="4837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Нека програмираме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196EF-7144-4811-5052-9896E230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7" b="93855" l="4026" r="95169">
                        <a14:foregroundMark x1="9823" y1="12011" x2="11433" y2="67318"/>
                        <a14:foregroundMark x1="4026" y1="13687" x2="5153" y2="89385"/>
                        <a14:foregroundMark x1="5797" y1="95810" x2="13043" y2="95810"/>
                        <a14:foregroundMark x1="13043" y1="95810" x2="34461" y2="92179"/>
                        <a14:foregroundMark x1="34461" y1="92179" x2="36071" y2="93296"/>
                        <a14:foregroundMark x1="80676" y1="62011" x2="82770" y2="81844"/>
                        <a14:foregroundMark x1="77134" y1="60056" x2="85668" y2="60335"/>
                        <a14:foregroundMark x1="85668" y1="60335" x2="94364" y2="67877"/>
                        <a14:foregroundMark x1="94364" y1="67877" x2="90821" y2="82123"/>
                        <a14:foregroundMark x1="90821" y1="82123" x2="83897" y2="78771"/>
                        <a14:foregroundMark x1="83897" y1="78771" x2="88889" y2="72346"/>
                        <a14:foregroundMark x1="95169" y1="62849" x2="93237" y2="93855"/>
                        <a14:foregroundMark x1="44283" y1="61453" x2="53462" y2="60615"/>
                        <a14:foregroundMark x1="53462" y1="60615" x2="76812" y2="61732"/>
                        <a14:foregroundMark x1="74879" y1="59218" x2="45894" y2="62849"/>
                        <a14:foregroundMark x1="6763" y1="13128" x2="21256" y2="17877"/>
                        <a14:foregroundMark x1="28986" y1="62849" x2="32367" y2="62849"/>
                        <a14:foregroundMark x1="28824" y1="71229" x2="34300" y2="74022"/>
                        <a14:foregroundMark x1="28502" y1="82682" x2="33172" y2="82961"/>
                        <a14:foregroundMark x1="27375" y1="22067" x2="29630" y2="40782"/>
                        <a14:foregroundMark x1="29630" y1="40782" x2="30596" y2="42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772" y="1838326"/>
            <a:ext cx="6989884" cy="40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7C79F-27C7-D4BD-F7EE-F6B9B3776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7189F0-2981-F36B-1724-1A955C5CEE53}"/>
              </a:ext>
            </a:extLst>
          </p:cNvPr>
          <p:cNvSpPr txBox="1"/>
          <p:nvPr/>
        </p:nvSpPr>
        <p:spPr>
          <a:xfrm>
            <a:off x="691720" y="766067"/>
            <a:ext cx="533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Наблюдавай и обсъди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2A14B-76A2-9922-0013-80A46B9207A1}"/>
              </a:ext>
            </a:extLst>
          </p:cNvPr>
          <p:cNvSpPr txBox="1"/>
          <p:nvPr/>
        </p:nvSpPr>
        <p:spPr>
          <a:xfrm>
            <a:off x="5092335" y="4673677"/>
            <a:ext cx="5338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Какво работи по предназначение?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Как би трябвало да работи?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Как ще се отстранят проблемите?</a:t>
            </a:r>
          </a:p>
        </p:txBody>
      </p:sp>
      <p:pic>
        <p:nvPicPr>
          <p:cNvPr id="2050" name="Picture 2" descr="студент-04">
            <a:extLst>
              <a:ext uri="{FF2B5EF4-FFF2-40B4-BE49-F238E27FC236}">
                <a16:creationId xmlns:a16="http://schemas.microsoft.com/office/drawing/2014/main" id="{FB894AF2-1127-3BFF-73FC-679269C0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3" y="2178946"/>
            <a:ext cx="4463412" cy="33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6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CD0FB-8B05-C679-148A-FBF0B07CD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9F2FE-2444-810E-F04F-68E5E3BBF730}"/>
              </a:ext>
            </a:extLst>
          </p:cNvPr>
          <p:cNvSpPr txBox="1"/>
          <p:nvPr/>
        </p:nvSpPr>
        <p:spPr>
          <a:xfrm>
            <a:off x="757103" y="1351508"/>
            <a:ext cx="53388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След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машината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е </a:t>
            </a:r>
            <a:r>
              <a:rPr lang="ru-RU" sz="2400" dirty="0" err="1"/>
              <a:t>поправена</a:t>
            </a:r>
            <a:r>
              <a:rPr lang="ru-RU" sz="2400" dirty="0"/>
              <a:t>, как можете да </a:t>
            </a:r>
            <a:r>
              <a:rPr lang="ru-RU" sz="2400" dirty="0" err="1"/>
              <a:t>подобрите</a:t>
            </a:r>
            <a:r>
              <a:rPr lang="ru-RU" sz="2400" dirty="0"/>
              <a:t> дизайна ѝ, за да я направите </a:t>
            </a:r>
            <a:r>
              <a:rPr lang="ru-RU" sz="2400" dirty="0" err="1"/>
              <a:t>по-ефективна</a:t>
            </a:r>
            <a:r>
              <a:rPr lang="ru-RU" sz="2400" dirty="0"/>
              <a:t> и </a:t>
            </a:r>
            <a:r>
              <a:rPr lang="ru-RU" sz="2400" dirty="0" err="1"/>
              <a:t>лесна</a:t>
            </a:r>
            <a:r>
              <a:rPr lang="ru-RU" sz="2400" dirty="0"/>
              <a:t> за </a:t>
            </a:r>
            <a:r>
              <a:rPr lang="ru-RU" sz="2400" dirty="0" err="1"/>
              <a:t>употреба</a:t>
            </a:r>
            <a:r>
              <a:rPr lang="ru-RU" sz="2400" dirty="0"/>
              <a:t>?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Използвайте</a:t>
            </a:r>
            <a:r>
              <a:rPr lang="ru-RU" sz="2400" dirty="0"/>
              <a:t> </a:t>
            </a:r>
            <a:r>
              <a:rPr lang="ru-RU" sz="2400" dirty="0" err="1"/>
              <a:t>сензора</a:t>
            </a:r>
            <a:r>
              <a:rPr lang="ru-RU" sz="2400" dirty="0"/>
              <a:t> за </a:t>
            </a:r>
            <a:r>
              <a:rPr lang="ru-RU" sz="2400" dirty="0" err="1"/>
              <a:t>цвят</a:t>
            </a:r>
            <a:r>
              <a:rPr lang="ru-RU" sz="2400" dirty="0"/>
              <a:t> и черна линия, за да </a:t>
            </a:r>
            <a:r>
              <a:rPr lang="ru-RU" sz="2400" dirty="0" err="1"/>
              <a:t>създадете</a:t>
            </a:r>
            <a:r>
              <a:rPr lang="ru-RU" sz="2400" dirty="0"/>
              <a:t> автоматично </a:t>
            </a:r>
            <a:r>
              <a:rPr lang="ru-RU" sz="2400" dirty="0" err="1"/>
              <a:t>подаващо</a:t>
            </a:r>
            <a:r>
              <a:rPr lang="ru-RU" sz="2400" dirty="0"/>
              <a:t> устройство за хартия.</a:t>
            </a:r>
            <a:br>
              <a:rPr lang="ru-RU" sz="2400" dirty="0"/>
            </a:br>
            <a:r>
              <a:rPr lang="ru-RU" sz="2400" dirty="0"/>
              <a:t>• </a:t>
            </a:r>
            <a:r>
              <a:rPr lang="ru-RU" sz="2400" dirty="0" err="1"/>
              <a:t>Създайте</a:t>
            </a:r>
            <a:r>
              <a:rPr lang="ru-RU" sz="2400" dirty="0"/>
              <a:t> </a:t>
            </a:r>
            <a:r>
              <a:rPr lang="ru-RU" sz="2400" dirty="0" err="1"/>
              <a:t>ръководство</a:t>
            </a:r>
            <a:r>
              <a:rPr lang="ru-RU" sz="2400" dirty="0"/>
              <a:t> за </a:t>
            </a:r>
            <a:r>
              <a:rPr lang="ru-RU" sz="2400" dirty="0" err="1"/>
              <a:t>отстраняване</a:t>
            </a:r>
            <a:r>
              <a:rPr lang="ru-RU" sz="2400" dirty="0"/>
              <a:t> на </a:t>
            </a:r>
            <a:r>
              <a:rPr lang="ru-RU" sz="2400" dirty="0" err="1"/>
              <a:t>неизправности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• </a:t>
            </a:r>
            <a:r>
              <a:rPr lang="ru-RU" sz="2400" dirty="0" err="1"/>
              <a:t>Измислете</a:t>
            </a:r>
            <a:r>
              <a:rPr lang="ru-RU" sz="2400" dirty="0"/>
              <a:t> своя </a:t>
            </a:r>
            <a:r>
              <a:rPr lang="ru-RU" sz="2400" dirty="0" err="1"/>
              <a:t>собствена</a:t>
            </a:r>
            <a:r>
              <a:rPr lang="ru-RU" sz="2400" dirty="0"/>
              <a:t> </a:t>
            </a:r>
            <a:r>
              <a:rPr lang="ru-RU" sz="2400" dirty="0" err="1"/>
              <a:t>визия</a:t>
            </a:r>
            <a:r>
              <a:rPr lang="ru-RU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011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0EAA-49E6-0A29-150E-9D01FF09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EEF69-B286-F5AD-2984-B3898E156AFA}"/>
              </a:ext>
            </a:extLst>
          </p:cNvPr>
          <p:cNvSpPr txBox="1"/>
          <p:nvPr/>
        </p:nvSpPr>
        <p:spPr>
          <a:xfrm>
            <a:off x="691720" y="766067"/>
            <a:ext cx="360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 се справи?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1B31D-4F36-0316-658A-530D684ED8CD}"/>
              </a:ext>
            </a:extLst>
          </p:cNvPr>
          <p:cNvSpPr txBox="1"/>
          <p:nvPr/>
        </p:nvSpPr>
        <p:spPr>
          <a:xfrm>
            <a:off x="691720" y="1837370"/>
            <a:ext cx="4061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Помислете</a:t>
            </a:r>
            <a:r>
              <a:rPr lang="ru-RU" sz="2400" dirty="0"/>
              <a:t> </a:t>
            </a:r>
            <a:r>
              <a:rPr lang="ru-RU" sz="2400" dirty="0" err="1"/>
              <a:t>какво</a:t>
            </a:r>
            <a:r>
              <a:rPr lang="ru-RU" sz="2400" dirty="0"/>
              <a:t> </a:t>
            </a:r>
            <a:r>
              <a:rPr lang="ru-RU" sz="2400" dirty="0" err="1"/>
              <a:t>сте</a:t>
            </a:r>
            <a:r>
              <a:rPr lang="ru-RU" sz="2400" dirty="0"/>
              <a:t> направили добре и как </a:t>
            </a:r>
            <a:r>
              <a:rPr lang="ru-RU" sz="2400" dirty="0" err="1"/>
              <a:t>бихте</a:t>
            </a:r>
            <a:r>
              <a:rPr lang="ru-RU" sz="2400" dirty="0"/>
              <a:t> могли да го </a:t>
            </a:r>
            <a:r>
              <a:rPr lang="ru-RU" sz="2400" dirty="0" err="1"/>
              <a:t>подобрите</a:t>
            </a:r>
            <a:r>
              <a:rPr lang="ru-RU" sz="2400" dirty="0"/>
              <a:t> за </a:t>
            </a:r>
            <a:r>
              <a:rPr lang="ru-RU" sz="2400" dirty="0" err="1"/>
              <a:t>следващия</a:t>
            </a:r>
            <a:r>
              <a:rPr lang="ru-RU" sz="2400" dirty="0"/>
              <a:t> </a:t>
            </a:r>
            <a:r>
              <a:rPr lang="ru-RU" sz="2400" dirty="0" err="1"/>
              <a:t>път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Поправянето</a:t>
            </a:r>
            <a:r>
              <a:rPr lang="ru-RU" sz="2400" dirty="0"/>
              <a:t> на </a:t>
            </a:r>
            <a:r>
              <a:rPr lang="ru-RU" sz="2400" dirty="0" err="1"/>
              <a:t>нещата</a:t>
            </a:r>
            <a:r>
              <a:rPr lang="ru-RU" sz="2400" dirty="0"/>
              <a:t> </a:t>
            </a:r>
            <a:r>
              <a:rPr lang="ru-RU" sz="2400" dirty="0" err="1"/>
              <a:t>ги</a:t>
            </a:r>
            <a:r>
              <a:rPr lang="ru-RU" sz="2400" dirty="0"/>
              <a:t> </a:t>
            </a:r>
            <a:r>
              <a:rPr lang="ru-RU" sz="2400" dirty="0" err="1"/>
              <a:t>прави</a:t>
            </a:r>
            <a:r>
              <a:rPr lang="ru-RU" sz="2400" dirty="0"/>
              <a:t> </a:t>
            </a:r>
            <a:r>
              <a:rPr lang="ru-RU" sz="2400" dirty="0" err="1"/>
              <a:t>по-дълготрайни</a:t>
            </a:r>
            <a:r>
              <a:rPr lang="ru-RU" sz="2400" dirty="0"/>
              <a:t>. </a:t>
            </a:r>
            <a:r>
              <a:rPr lang="ru-RU" sz="2400" dirty="0" err="1"/>
              <a:t>Страхотно</a:t>
            </a:r>
            <a:r>
              <a:rPr lang="ru-RU" sz="2400" dirty="0"/>
              <a:t> е, че </a:t>
            </a:r>
            <a:r>
              <a:rPr lang="ru-RU" sz="2400" dirty="0" err="1"/>
              <a:t>можеш</a:t>
            </a:r>
            <a:r>
              <a:rPr lang="ru-RU" sz="2400" dirty="0"/>
              <a:t> да </a:t>
            </a:r>
            <a:r>
              <a:rPr lang="ru-RU" sz="2400" dirty="0" err="1"/>
              <a:t>поправяш</a:t>
            </a:r>
            <a:r>
              <a:rPr lang="ru-RU" sz="2400" dirty="0"/>
              <a:t> </a:t>
            </a:r>
            <a:r>
              <a:rPr lang="ru-RU" sz="2400" dirty="0" err="1"/>
              <a:t>неща</a:t>
            </a:r>
            <a:r>
              <a:rPr lang="ru-RU" sz="2400" dirty="0"/>
              <a:t>!</a:t>
            </a:r>
          </a:p>
          <a:p>
            <a:pPr algn="just"/>
            <a:endParaRPr lang="en-US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0A8E74-189A-E997-1E5E-2E80561A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0" b="94074" l="36889" r="71556">
                        <a14:foregroundMark x1="42444" y1="12148" x2="47000" y2="69111"/>
                        <a14:foregroundMark x1="46056" y1="20815" x2="53167" y2="63259"/>
                        <a14:foregroundMark x1="37611" y1="25481" x2="43944" y2="73926"/>
                        <a14:foregroundMark x1="43944" y1="73926" x2="43944" y2="73926"/>
                        <a14:foregroundMark x1="51833" y1="32519" x2="45778" y2="69852"/>
                        <a14:foregroundMark x1="62833" y1="19185" x2="62056" y2="56815"/>
                        <a14:foregroundMark x1="55556" y1="35333" x2="66611" y2="36889"/>
                        <a14:foregroundMark x1="62222" y1="27037" x2="71444" y2="39407"/>
                        <a14:foregroundMark x1="71444" y1="39407" x2="71556" y2="40148"/>
                        <a14:foregroundMark x1="59944" y1="53185" x2="60111" y2="76148"/>
                        <a14:foregroundMark x1="45167" y1="64074" x2="62833" y2="67481"/>
                        <a14:foregroundMark x1="46556" y1="79333" x2="57556" y2="79556"/>
                        <a14:foregroundMark x1="45167" y1="90963" x2="59778" y2="91407"/>
                        <a14:foregroundMark x1="50444" y1="86741" x2="63444" y2="88370"/>
                        <a14:foregroundMark x1="44556" y1="82741" x2="53611" y2="91926"/>
                        <a14:foregroundMark x1="53611" y1="91926" x2="62667" y2="92963"/>
                        <a14:foregroundMark x1="62667" y1="92963" x2="52278" y2="86667"/>
                        <a14:foregroundMark x1="52278" y1="86667" x2="43444" y2="88148"/>
                        <a14:foregroundMark x1="43444" y1="88148" x2="48333" y2="91630"/>
                        <a14:foregroundMark x1="41833" y1="83556" x2="40667" y2="93185"/>
                        <a14:foregroundMark x1="40944" y1="91407" x2="66278" y2="92370"/>
                        <a14:foregroundMark x1="66722" y1="87407" x2="67500" y2="94444"/>
                        <a14:foregroundMark x1="64167" y1="86963" x2="68222" y2="92815"/>
                        <a14:foregroundMark x1="43222" y1="13556" x2="50278" y2="16815"/>
                        <a14:foregroundMark x1="44111" y1="10741" x2="39167" y2="21259"/>
                        <a14:foregroundMark x1="39167" y1="21259" x2="38556" y2="25037"/>
                        <a14:foregroundMark x1="45611" y1="28889" x2="47889" y2="38519"/>
                        <a14:foregroundMark x1="40944" y1="57852" x2="40222" y2="66667"/>
                        <a14:foregroundMark x1="39278" y1="57630" x2="39167" y2="67481"/>
                        <a14:foregroundMark x1="59944" y1="10370" x2="62833" y2="10963"/>
                        <a14:foregroundMark x1="42333" y1="11556" x2="45944" y2="56593"/>
                        <a14:foregroundMark x1="45944" y1="56593" x2="45000" y2="63852"/>
                        <a14:foregroundMark x1="42889" y1="40741" x2="42889" y2="69481"/>
                        <a14:foregroundMark x1="39611" y1="44370" x2="37222" y2="60519"/>
                        <a14:foregroundMark x1="37222" y1="60519" x2="37500" y2="64074"/>
                        <a14:foregroundMark x1="36889" y1="18593" x2="37056" y2="35926"/>
                        <a14:foregroundMark x1="42611" y1="8370" x2="46056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7120" r="26025" b="1770"/>
          <a:stretch>
            <a:fillRect/>
          </a:stretch>
        </p:blipFill>
        <p:spPr bwMode="auto">
          <a:xfrm>
            <a:off x="5130496" y="2674019"/>
            <a:ext cx="1931007" cy="33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7454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319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Calisto MT</vt:lpstr>
      <vt:lpstr>Univers Condensed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Plamenova</dc:creator>
  <cp:lastModifiedBy>Вероника П. Пасева</cp:lastModifiedBy>
  <cp:revision>9</cp:revision>
  <dcterms:created xsi:type="dcterms:W3CDTF">2025-08-20T17:51:01Z</dcterms:created>
  <dcterms:modified xsi:type="dcterms:W3CDTF">2026-01-08T17:07:10Z</dcterms:modified>
</cp:coreProperties>
</file>