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58" r:id="rId2"/>
    <p:sldId id="257" r:id="rId3"/>
    <p:sldId id="263" r:id="rId4"/>
    <p:sldId id="266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oylekova" initials="k" lastIdx="2" clrIdx="0">
    <p:extLst>
      <p:ext uri="{19B8F6BF-5375-455C-9EA6-DF929625EA0E}">
        <p15:presenceInfo xmlns:p15="http://schemas.microsoft.com/office/powerpoint/2012/main" userId="S-1-5-21-1631885198-1441068214-1804834851-2549" providerId="AD"/>
      </p:ext>
    </p:extLst>
  </p:cmAuthor>
  <p:cmAuthor id="2" name="Veronika Plamenova" initials="VP" lastIdx="1" clrIdx="1">
    <p:extLst>
      <p:ext uri="{19B8F6BF-5375-455C-9EA6-DF929625EA0E}">
        <p15:presenceInfo xmlns:p15="http://schemas.microsoft.com/office/powerpoint/2012/main" userId="d952d98e64340458" providerId="Windows Live"/>
      </p:ext>
    </p:extLst>
  </p:cmAuthor>
  <p:cmAuthor id="3" name="Вероника П. Пасева" initials="ВП" lastIdx="1" clrIdx="2">
    <p:extLst>
      <p:ext uri="{19B8F6BF-5375-455C-9EA6-DF929625EA0E}">
        <p15:presenceInfo xmlns:p15="http://schemas.microsoft.com/office/powerpoint/2012/main" userId="S::veronika.paseva@edu.mon.bg::9474ab86-c8e9-4e5e-a3a0-f477d0019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B417-339B-4424-A438-826D2A63ED6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86E1-2D27-4F45-89FD-28C1F7A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86E1-2D27-4F45-89FD-28C1F7A6E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4958-8A2B-A220-F941-796F956C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1BB278-DB41-4927-35ED-369CFD3F69D0}"/>
              </a:ext>
            </a:extLst>
          </p:cNvPr>
          <p:cNvSpPr txBox="1"/>
          <p:nvPr/>
        </p:nvSpPr>
        <p:spPr>
          <a:xfrm>
            <a:off x="2353371" y="717620"/>
            <a:ext cx="7504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Invention Squad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01467-F5A3-BE89-A481-DA6888F09250}"/>
              </a:ext>
            </a:extLst>
          </p:cNvPr>
          <p:cNvSpPr txBox="1"/>
          <p:nvPr/>
        </p:nvSpPr>
        <p:spPr>
          <a:xfrm>
            <a:off x="6374622" y="3429000"/>
            <a:ext cx="46426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Lesson 3</a:t>
            </a:r>
          </a:p>
          <a:p>
            <a:pPr algn="ctr"/>
            <a:r>
              <a:rPr lang="en-US" sz="5400" b="1" dirty="0"/>
              <a:t>Super Cleanup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учител-скакалец">
            <a:extLst>
              <a:ext uri="{FF2B5EF4-FFF2-40B4-BE49-F238E27FC236}">
                <a16:creationId xmlns:a16="http://schemas.microsoft.com/office/drawing/2014/main" id="{48E5EB03-4E56-7806-9E1B-78A54B935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222" r="90000">
                        <a14:foregroundMark x1="6778" y1="35000" x2="7722" y2="54667"/>
                        <a14:foregroundMark x1="7722" y1="54667" x2="5222" y2="62583"/>
                        <a14:foregroundMark x1="5222" y1="62583" x2="6111" y2="66000"/>
                        <a14:foregroundMark x1="6667" y1="34333" x2="10667" y2="53083"/>
                        <a14:foregroundMark x1="7611" y1="33583" x2="6944" y2="41667"/>
                        <a14:foregroundMark x1="12889" y1="40667" x2="16944" y2="31667"/>
                        <a14:foregroundMark x1="16944" y1="31667" x2="22722" y2="27000"/>
                        <a14:foregroundMark x1="22722" y1="27000" x2="29333" y2="30417"/>
                        <a14:foregroundMark x1="29333" y1="30417" x2="28500" y2="38167"/>
                        <a14:foregroundMark x1="28500" y1="38167" x2="27889" y2="39167"/>
                        <a14:foregroundMark x1="20556" y1="27667" x2="16667" y2="30667"/>
                        <a14:foregroundMark x1="17889" y1="30167" x2="23167" y2="26250"/>
                        <a14:foregroundMark x1="17944" y1="30000" x2="20722" y2="27750"/>
                        <a14:foregroundMark x1="17389" y1="30167" x2="21500" y2="27917"/>
                        <a14:foregroundMark x1="22778" y1="26917" x2="19333" y2="26917"/>
                        <a14:foregroundMark x1="6389" y1="33917" x2="7167" y2="40750"/>
                        <a14:foregroundMark x1="7167" y1="40750" x2="7611" y2="41250"/>
                        <a14:foregroundMark x1="6944" y1="33500" x2="7556" y2="41000"/>
                        <a14:foregroundMark x1="7556" y1="41000" x2="8444" y2="42500"/>
                        <a14:foregroundMark x1="6000" y1="33750" x2="7389" y2="47333"/>
                        <a14:foregroundMark x1="5556" y1="33500" x2="7389" y2="38917"/>
                        <a14:foregroundMark x1="36278" y1="45250" x2="38889" y2="60250"/>
                        <a14:foregroundMark x1="34056" y1="51833" x2="40667" y2="56833"/>
                        <a14:foregroundMark x1="34611" y1="53333" x2="38778" y2="56417"/>
                        <a14:foregroundMark x1="36944" y1="52333" x2="36944" y2="59583"/>
                        <a14:foregroundMark x1="38222" y1="51917" x2="38611" y2="57917"/>
                        <a14:foregroundMark x1="38333" y1="54167" x2="40833" y2="4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4368" r="9445" b="17916"/>
          <a:stretch>
            <a:fillRect/>
          </a:stretch>
        </p:blipFill>
        <p:spPr bwMode="auto">
          <a:xfrm>
            <a:off x="1400790" y="1962150"/>
            <a:ext cx="8067060" cy="41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37000" t="-7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54AA8-93D6-B57F-4FFE-366E6FD22315}"/>
              </a:ext>
            </a:extLst>
          </p:cNvPr>
          <p:cNvSpPr txBox="1"/>
          <p:nvPr/>
        </p:nvSpPr>
        <p:spPr>
          <a:xfrm>
            <a:off x="691720" y="766067"/>
            <a:ext cx="689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Изграждане на два </a:t>
            </a:r>
            <a:r>
              <a:rPr lang="bg-BG" sz="4000" dirty="0" err="1"/>
              <a:t>граббера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BBE14-B079-5C6F-2D04-FAF953BA9CB1}"/>
              </a:ext>
            </a:extLst>
          </p:cNvPr>
          <p:cNvSpPr txBox="1"/>
          <p:nvPr/>
        </p:nvSpPr>
        <p:spPr>
          <a:xfrm>
            <a:off x="6096000" y="3848350"/>
            <a:ext cx="390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За да тествате тези два </a:t>
            </a:r>
            <a:r>
              <a:rPr lang="bg-BG" sz="2400" dirty="0" err="1"/>
              <a:t>граббера</a:t>
            </a:r>
            <a:r>
              <a:rPr lang="bg-BG" sz="2400" dirty="0"/>
              <a:t>, ви е необходим  контролер. </a:t>
            </a:r>
            <a:endParaRPr lang="en-US" sz="2400" dirty="0"/>
          </a:p>
        </p:txBody>
      </p:sp>
      <p:pic>
        <p:nvPicPr>
          <p:cNvPr id="1026" name="Picture 2" descr="студент-02">
            <a:extLst>
              <a:ext uri="{FF2B5EF4-FFF2-40B4-BE49-F238E27FC236}">
                <a16:creationId xmlns:a16="http://schemas.microsoft.com/office/drawing/2014/main" id="{CE3543DC-219F-3BD8-757D-060DF62C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9" y="1875171"/>
            <a:ext cx="5261811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87AE-35B6-0DC7-30D5-AD67519F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626F1-E958-E096-E5EE-7EDE8B4BFA30}"/>
              </a:ext>
            </a:extLst>
          </p:cNvPr>
          <p:cNvSpPr txBox="1"/>
          <p:nvPr/>
        </p:nvSpPr>
        <p:spPr>
          <a:xfrm>
            <a:off x="691720" y="766067"/>
            <a:ext cx="5063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Съберете </a:t>
            </a:r>
            <a:r>
              <a:rPr lang="en-US" sz="4000" dirty="0"/>
              <a:t>“</a:t>
            </a:r>
            <a:r>
              <a:rPr lang="bg-BG" sz="4000" dirty="0"/>
              <a:t>боклука</a:t>
            </a:r>
            <a:r>
              <a:rPr lang="en-US" sz="4000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E85D-4FF9-3AD3-0A2E-E5D7BEBCC2A5}"/>
              </a:ext>
            </a:extLst>
          </p:cNvPr>
          <p:cNvSpPr txBox="1"/>
          <p:nvPr/>
        </p:nvSpPr>
        <p:spPr>
          <a:xfrm>
            <a:off x="5755607" y="4199613"/>
            <a:ext cx="3980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Можете да замените ябълката с всеки друг предмет, който има същия размер и тегло.</a:t>
            </a:r>
            <a:endParaRPr lang="en-US" sz="2400" dirty="0"/>
          </a:p>
        </p:txBody>
      </p:sp>
      <p:pic>
        <p:nvPicPr>
          <p:cNvPr id="2050" name="Picture 2" descr="студент-03">
            <a:extLst>
              <a:ext uri="{FF2B5EF4-FFF2-40B4-BE49-F238E27FC236}">
                <a16:creationId xmlns:a16="http://schemas.microsoft.com/office/drawing/2014/main" id="{46018AAF-1D23-45CB-087F-1E17A91B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1" y="1634473"/>
            <a:ext cx="5063888" cy="37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4D65-2CB0-3274-83FB-AE637AD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16CF-2E2A-79F2-178C-DE26D2D78347}"/>
              </a:ext>
            </a:extLst>
          </p:cNvPr>
          <p:cNvSpPr txBox="1"/>
          <p:nvPr/>
        </p:nvSpPr>
        <p:spPr>
          <a:xfrm>
            <a:off x="691720" y="766067"/>
            <a:ext cx="3017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Да тестваме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EC0E8-84AB-FF45-9471-31F4CA3A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60" y="1904248"/>
            <a:ext cx="4889045" cy="37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7C79F-27C7-D4BD-F7EE-F6B9B377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189F0-2981-F36B-1724-1A955C5CEE53}"/>
              </a:ext>
            </a:extLst>
          </p:cNvPr>
          <p:cNvSpPr txBox="1"/>
          <p:nvPr/>
        </p:nvSpPr>
        <p:spPr>
          <a:xfrm>
            <a:off x="691720" y="766067"/>
            <a:ext cx="5906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Тест 1: Размер на обекта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2A14B-76A2-9922-0013-80A46B9207A1}"/>
              </a:ext>
            </a:extLst>
          </p:cNvPr>
          <p:cNvSpPr txBox="1"/>
          <p:nvPr/>
        </p:nvSpPr>
        <p:spPr>
          <a:xfrm>
            <a:off x="691719" y="2675613"/>
            <a:ext cx="7364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Опитайте</a:t>
            </a:r>
            <a:r>
              <a:rPr lang="ru-RU" sz="2400" dirty="0"/>
              <a:t> се да </a:t>
            </a:r>
            <a:r>
              <a:rPr lang="ru-RU" sz="2400" dirty="0" err="1"/>
              <a:t>използвате</a:t>
            </a:r>
            <a:r>
              <a:rPr lang="ru-RU" sz="2400" dirty="0"/>
              <a:t> </a:t>
            </a:r>
            <a:r>
              <a:rPr lang="ru-RU" sz="2400" dirty="0" err="1"/>
              <a:t>всеки</a:t>
            </a:r>
            <a:r>
              <a:rPr lang="ru-RU" sz="2400" dirty="0"/>
              <a:t> Граббер, за да </a:t>
            </a:r>
            <a:r>
              <a:rPr lang="ru-RU" sz="2400" dirty="0" err="1"/>
              <a:t>вземете</a:t>
            </a:r>
            <a:r>
              <a:rPr lang="ru-RU" sz="2400" dirty="0"/>
              <a:t> </a:t>
            </a:r>
            <a:r>
              <a:rPr lang="ru-RU" sz="2400" dirty="0" err="1"/>
              <a:t>празната</a:t>
            </a:r>
            <a:r>
              <a:rPr lang="ru-RU" sz="2400" dirty="0"/>
              <a:t> </a:t>
            </a:r>
            <a:r>
              <a:rPr lang="ru-RU" sz="2400" dirty="0" err="1"/>
              <a:t>бутилка</a:t>
            </a:r>
            <a:r>
              <a:rPr lang="ru-RU" sz="2400" dirty="0"/>
              <a:t>, </a:t>
            </a:r>
            <a:r>
              <a:rPr lang="ru-RU" sz="2400" dirty="0" err="1"/>
              <a:t>смачканата</a:t>
            </a:r>
            <a:r>
              <a:rPr lang="ru-RU" sz="2400" dirty="0"/>
              <a:t> хартия и LEGO </a:t>
            </a:r>
            <a:r>
              <a:rPr lang="ru-RU" sz="2400" dirty="0" err="1"/>
              <a:t>тухличката</a:t>
            </a:r>
            <a:r>
              <a:rPr lang="ru-RU" sz="2400" dirty="0"/>
              <a:t>.</a:t>
            </a:r>
          </a:p>
          <a:p>
            <a:r>
              <a:rPr lang="ru-RU" sz="2400" dirty="0"/>
              <a:t>Дайте му оценка: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1 точка, ако хване, повдигне и премести обекта;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0 точки, ако хване, но изпусне предмета;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-1 точка, ако не хване или не </a:t>
            </a:r>
            <a:r>
              <a:rPr lang="ru-RU" sz="2400" dirty="0" err="1"/>
              <a:t>повдигне</a:t>
            </a:r>
            <a:r>
              <a:rPr lang="ru-RU" sz="2400" dirty="0"/>
              <a:t> предмета.</a:t>
            </a:r>
          </a:p>
          <a:p>
            <a:r>
              <a:rPr lang="ru-RU" sz="2400" dirty="0"/>
              <a:t>Запишете </a:t>
            </a:r>
            <a:r>
              <a:rPr lang="ru-RU" sz="2400" dirty="0" err="1"/>
              <a:t>резултатите</a:t>
            </a:r>
            <a:r>
              <a:rPr lang="ru-RU" sz="2400" dirty="0"/>
              <a:t> си в таблица.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5F40-723C-5001-C183-E304105A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2552B6-E28A-0CC1-8EB3-FD928D0D95EC}"/>
              </a:ext>
            </a:extLst>
          </p:cNvPr>
          <p:cNvSpPr txBox="1"/>
          <p:nvPr/>
        </p:nvSpPr>
        <p:spPr>
          <a:xfrm>
            <a:off x="691720" y="766067"/>
            <a:ext cx="5536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Тест 2: Тегло на обекта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9F0C9-2C2A-9952-0633-C158B4FE9414}"/>
              </a:ext>
            </a:extLst>
          </p:cNvPr>
          <p:cNvSpPr txBox="1"/>
          <p:nvPr/>
        </p:nvSpPr>
        <p:spPr>
          <a:xfrm>
            <a:off x="691719" y="4930278"/>
            <a:ext cx="1015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Повторете последния тест, използвайки колелата на LEGO, смачканата хартия и ябълката. </a:t>
            </a:r>
          </a:p>
          <a:p>
            <a:r>
              <a:rPr lang="ru-RU" sz="2400" dirty="0"/>
              <a:t>Запишете </a:t>
            </a:r>
            <a:r>
              <a:rPr lang="ru-RU" sz="2400" dirty="0" err="1"/>
              <a:t>резултатите</a:t>
            </a:r>
            <a:r>
              <a:rPr lang="ru-RU" sz="2400" dirty="0"/>
              <a:t> си в друга таблица.</a:t>
            </a:r>
          </a:p>
          <a:p>
            <a:pPr algn="ctr"/>
            <a:endParaRPr lang="en-US" sz="2400" dirty="0"/>
          </a:p>
        </p:txBody>
      </p:sp>
      <p:pic>
        <p:nvPicPr>
          <p:cNvPr id="4098" name="Picture 2" descr="студент-06">
            <a:extLst>
              <a:ext uri="{FF2B5EF4-FFF2-40B4-BE49-F238E27FC236}">
                <a16:creationId xmlns:a16="http://schemas.microsoft.com/office/drawing/2014/main" id="{AEB7CA4F-E8E5-BD70-210A-7BC4C00D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0" y="1598962"/>
            <a:ext cx="4441754" cy="33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8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2F6E-47F5-5DC9-B08B-B968765E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AD98F7-B98A-08F1-326B-CB1DDE7EA9EB}"/>
              </a:ext>
            </a:extLst>
          </p:cNvPr>
          <p:cNvSpPr txBox="1"/>
          <p:nvPr/>
        </p:nvSpPr>
        <p:spPr>
          <a:xfrm>
            <a:off x="691720" y="766067"/>
            <a:ext cx="6962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Какво е Вашето заключение?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6ED87-1D40-E677-B2EF-53D7D8211557}"/>
              </a:ext>
            </a:extLst>
          </p:cNvPr>
          <p:cNvSpPr txBox="1"/>
          <p:nvPr/>
        </p:nvSpPr>
        <p:spPr>
          <a:xfrm>
            <a:off x="691720" y="2675613"/>
            <a:ext cx="7211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Кой граббер е най-подходящ за малки предмети?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Кой е най-подходящ за големи предмети?</a:t>
            </a:r>
          </a:p>
          <a:p>
            <a:endParaRPr lang="ru-RU" sz="2400" dirty="0"/>
          </a:p>
          <a:p>
            <a:pPr algn="just"/>
            <a:r>
              <a:rPr lang="ru-RU" sz="2400" dirty="0" err="1"/>
              <a:t>Съберете</a:t>
            </a:r>
            <a:r>
              <a:rPr lang="ru-RU" sz="2400" dirty="0"/>
              <a:t> </a:t>
            </a:r>
            <a:r>
              <a:rPr lang="ru-RU" sz="2400" dirty="0" err="1"/>
              <a:t>още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 от </a:t>
            </a:r>
            <a:r>
              <a:rPr lang="ru-RU" sz="2400" dirty="0" err="1"/>
              <a:t>класната</a:t>
            </a:r>
            <a:r>
              <a:rPr lang="ru-RU" sz="2400" dirty="0"/>
              <a:t> стая и </a:t>
            </a:r>
            <a:r>
              <a:rPr lang="ru-RU" sz="2400" dirty="0" err="1"/>
              <a:t>определете</a:t>
            </a:r>
            <a:r>
              <a:rPr lang="ru-RU" sz="2400" dirty="0"/>
              <a:t> кой Граббер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бъде</a:t>
            </a:r>
            <a:r>
              <a:rPr lang="ru-RU" sz="2400" dirty="0"/>
              <a:t> най-</a:t>
            </a:r>
            <a:r>
              <a:rPr lang="ru-RU" sz="2400" dirty="0" err="1"/>
              <a:t>добър</a:t>
            </a:r>
            <a:r>
              <a:rPr lang="ru-RU" sz="2400" dirty="0"/>
              <a:t> в </a:t>
            </a:r>
            <a:r>
              <a:rPr lang="ru-RU" sz="2400" dirty="0" err="1"/>
              <a:t>хващането</a:t>
            </a:r>
            <a:r>
              <a:rPr lang="ru-RU" sz="2400" dirty="0"/>
              <a:t> и </a:t>
            </a:r>
            <a:r>
              <a:rPr lang="ru-RU" sz="2400" dirty="0" err="1"/>
              <a:t>повдигането</a:t>
            </a:r>
            <a:r>
              <a:rPr lang="ru-RU" sz="2400" dirty="0"/>
              <a:t> на </a:t>
            </a:r>
            <a:r>
              <a:rPr lang="ru-RU" sz="2400" dirty="0" err="1"/>
              <a:t>всеки</a:t>
            </a:r>
            <a:r>
              <a:rPr lang="ru-RU" sz="2400" dirty="0"/>
              <a:t> от </a:t>
            </a:r>
            <a:r>
              <a:rPr lang="ru-RU" sz="2400" dirty="0" err="1"/>
              <a:t>тях</a:t>
            </a:r>
            <a:r>
              <a:rPr lang="ru-RU" sz="2400" dirty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451827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184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Calisto MT</vt:lpstr>
      <vt:lpstr>Univers Condensed</vt:lpstr>
      <vt:lpstr>Wingdings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Plamenova</dc:creator>
  <cp:lastModifiedBy>Вероника П. Пасева</cp:lastModifiedBy>
  <cp:revision>10</cp:revision>
  <dcterms:created xsi:type="dcterms:W3CDTF">2025-08-20T17:51:01Z</dcterms:created>
  <dcterms:modified xsi:type="dcterms:W3CDTF">2026-01-08T17:06:39Z</dcterms:modified>
</cp:coreProperties>
</file>