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58" r:id="rId2"/>
    <p:sldId id="257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hoylekova" initials="k" lastIdx="3" clrIdx="0">
    <p:extLst>
      <p:ext uri="{19B8F6BF-5375-455C-9EA6-DF929625EA0E}">
        <p15:presenceInfo xmlns:p15="http://schemas.microsoft.com/office/powerpoint/2012/main" userId="kshoylekova" providerId="None"/>
      </p:ext>
    </p:extLst>
  </p:cmAuthor>
  <p:cmAuthor id="2" name="Veronika Plamenova" initials="VP" lastIdx="3" clrIdx="1">
    <p:extLst>
      <p:ext uri="{19B8F6BF-5375-455C-9EA6-DF929625EA0E}">
        <p15:presenceInfo xmlns:p15="http://schemas.microsoft.com/office/powerpoint/2012/main" userId="d952d98e64340458" providerId="Windows Live"/>
      </p:ext>
    </p:extLst>
  </p:cmAuthor>
  <p:cmAuthor id="3" name="Вероника П. Пасева" initials="ВП" lastIdx="1" clrIdx="2">
    <p:extLst>
      <p:ext uri="{19B8F6BF-5375-455C-9EA6-DF929625EA0E}">
        <p15:presenceInfo xmlns:p15="http://schemas.microsoft.com/office/powerpoint/2012/main" userId="S::veronika.paseva@edu.mon.bg::9474ab86-c8e9-4e5e-a3a0-f477d0019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B417-339B-4424-A438-826D2A63ED6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86E1-2D27-4F45-89FD-28C1F7A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B86E1-2D27-4F45-89FD-28C1F7A6E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F4958-8A2B-A220-F941-796F956C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1BB278-DB41-4927-35ED-369CFD3F69D0}"/>
              </a:ext>
            </a:extLst>
          </p:cNvPr>
          <p:cNvSpPr txBox="1"/>
          <p:nvPr/>
        </p:nvSpPr>
        <p:spPr>
          <a:xfrm>
            <a:off x="2353371" y="717620"/>
            <a:ext cx="75046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Invention Squad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01467-F5A3-BE89-A481-DA6888F09250}"/>
              </a:ext>
            </a:extLst>
          </p:cNvPr>
          <p:cNvSpPr txBox="1"/>
          <p:nvPr/>
        </p:nvSpPr>
        <p:spPr>
          <a:xfrm>
            <a:off x="2042951" y="3204385"/>
            <a:ext cx="31486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Lesson 1</a:t>
            </a:r>
          </a:p>
          <a:p>
            <a:pPr algn="ctr"/>
            <a:r>
              <a:rPr lang="en-US" sz="5400" b="1" dirty="0"/>
              <a:t>Help!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8" name="Picture 4" descr="teacher-make-your-own">
            <a:extLst>
              <a:ext uri="{FF2B5EF4-FFF2-40B4-BE49-F238E27FC236}">
                <a16:creationId xmlns:a16="http://schemas.microsoft.com/office/drawing/2014/main" id="{731AB841-9E7E-8D56-E608-D64CDB3C5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50" l="10000" r="90000">
                        <a14:foregroundMark x1="49889" y1="22083" x2="53778" y2="56000"/>
                        <a14:foregroundMark x1="45167" y1="35583" x2="55833" y2="36500"/>
                        <a14:foregroundMark x1="55833" y1="36500" x2="56222" y2="36417"/>
                        <a14:foregroundMark x1="58722" y1="28583" x2="57111" y2="42917"/>
                        <a14:foregroundMark x1="59611" y1="28167" x2="59278" y2="38167"/>
                        <a14:foregroundMark x1="42333" y1="29583" x2="49167" y2="41083"/>
                        <a14:foregroundMark x1="37778" y1="30167" x2="41500" y2="37750"/>
                        <a14:foregroundMark x1="41500" y1="37750" x2="42389" y2="37750"/>
                        <a14:foregroundMark x1="42667" y1="28917" x2="49278" y2="41083"/>
                        <a14:foregroundMark x1="42667" y1="28500" x2="47111" y2="32333"/>
                        <a14:foregroundMark x1="43167" y1="27750" x2="40667" y2="30250"/>
                        <a14:foregroundMark x1="59722" y1="28500" x2="60833" y2="34750"/>
                        <a14:foregroundMark x1="58611" y1="27917" x2="61778" y2="32667"/>
                        <a14:foregroundMark x1="61556" y1="32500" x2="61833" y2="31083"/>
                        <a14:foregroundMark x1="60667" y1="29167" x2="57889" y2="27250"/>
                        <a14:foregroundMark x1="61389" y1="42667" x2="64056" y2="42667"/>
                        <a14:foregroundMark x1="62889" y1="46833" x2="65000" y2="46833"/>
                        <a14:foregroundMark x1="49722" y1="16000" x2="53722" y2="16917"/>
                        <a14:foregroundMark x1="40167" y1="43500" x2="45167" y2="43500"/>
                        <a14:foregroundMark x1="39000" y1="48083" x2="45389" y2="48083"/>
                        <a14:foregroundMark x1="50111" y1="55667" x2="60722" y2="60167"/>
                        <a14:foregroundMark x1="48500" y1="43167" x2="48611" y2="56917"/>
                        <a14:foregroundMark x1="46222" y1="53583" x2="47389" y2="60250"/>
                        <a14:foregroundMark x1="20444" y1="88750" x2="27778" y2="84583"/>
                        <a14:foregroundMark x1="25389" y1="81917" x2="18278" y2="89250"/>
                        <a14:foregroundMark x1="18278" y1="89250" x2="24667" y2="92417"/>
                        <a14:foregroundMark x1="24667" y1="92417" x2="29056" y2="88750"/>
                        <a14:foregroundMark x1="29056" y1="88750" x2="29167" y2="88500"/>
                        <a14:foregroundMark x1="50167" y1="84417" x2="44556" y2="86750"/>
                        <a14:foregroundMark x1="44556" y1="86750" x2="49667" y2="90917"/>
                        <a14:foregroundMark x1="49667" y1="90917" x2="49611" y2="82167"/>
                        <a14:foregroundMark x1="49611" y1="82167" x2="51389" y2="88083"/>
                        <a14:foregroundMark x1="81278" y1="84167" x2="72111" y2="80417"/>
                        <a14:foregroundMark x1="72111" y1="80417" x2="74333" y2="87083"/>
                        <a14:foregroundMark x1="74333" y1="87083" x2="80611" y2="88167"/>
                        <a14:foregroundMark x1="80611" y1="88167" x2="76333" y2="83000"/>
                        <a14:foregroundMark x1="76333" y1="83000" x2="72556" y2="91417"/>
                        <a14:foregroundMark x1="72556" y1="91417" x2="77944" y2="91500"/>
                        <a14:foregroundMark x1="77944" y1="91500" x2="77944" y2="91417"/>
                        <a14:foregroundMark x1="81111" y1="96917" x2="82889" y2="97250"/>
                        <a14:foregroundMark x1="38722" y1="36500" x2="34556" y2="32750"/>
                        <a14:foregroundMark x1="34722" y1="30250" x2="34611" y2="34750"/>
                        <a14:foregroundMark x1="35167" y1="34583" x2="38722" y2="28167"/>
                        <a14:foregroundMark x1="38722" y1="28167" x2="40111" y2="28583"/>
                        <a14:foregroundMark x1="61500" y1="28583" x2="62111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12361" r="13430"/>
          <a:stretch>
            <a:fillRect/>
          </a:stretch>
        </p:blipFill>
        <p:spPr bwMode="auto">
          <a:xfrm>
            <a:off x="5372101" y="2238409"/>
            <a:ext cx="4886003" cy="39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37000" t="-7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54AA8-93D6-B57F-4FFE-366E6FD22315}"/>
              </a:ext>
            </a:extLst>
          </p:cNvPr>
          <p:cNvSpPr txBox="1"/>
          <p:nvPr/>
        </p:nvSpPr>
        <p:spPr>
          <a:xfrm>
            <a:off x="691720" y="766067"/>
            <a:ext cx="564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Да се запознаем с Кики</a:t>
            </a:r>
            <a:endParaRPr lang="en-US" sz="4000" dirty="0"/>
          </a:p>
        </p:txBody>
      </p:sp>
      <p:pic>
        <p:nvPicPr>
          <p:cNvPr id="2050" name="Picture 2" descr="студент-02">
            <a:extLst>
              <a:ext uri="{FF2B5EF4-FFF2-40B4-BE49-F238E27FC236}">
                <a16:creationId xmlns:a16="http://schemas.microsoft.com/office/drawing/2014/main" id="{F4DFCC79-A2BC-A203-D2E5-5728E7B8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0" y="1895931"/>
            <a:ext cx="5040671" cy="37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BBE14-B079-5C6F-2D04-FAF953BA9CB1}"/>
              </a:ext>
            </a:extLst>
          </p:cNvPr>
          <p:cNvSpPr txBox="1"/>
          <p:nvPr/>
        </p:nvSpPr>
        <p:spPr>
          <a:xfrm>
            <a:off x="5143887" y="2725403"/>
            <a:ext cx="4448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Това е Кики. Тя има много вълнуващ живот, но понякога попада в различни ситуации, някои от тях дори странни.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1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87AE-35B6-0DC7-30D5-AD67519F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626F1-E958-E096-E5EE-7EDE8B4BFA30}"/>
              </a:ext>
            </a:extLst>
          </p:cNvPr>
          <p:cNvSpPr txBox="1"/>
          <p:nvPr/>
        </p:nvSpPr>
        <p:spPr>
          <a:xfrm>
            <a:off x="691720" y="766067"/>
            <a:ext cx="5652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/>
              <a:t>Какъв проблем </a:t>
            </a:r>
            <a:r>
              <a:rPr lang="bg-BG" sz="4000" dirty="0"/>
              <a:t>има тя?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3E85D-4FF9-3AD3-0A2E-E5D7BEBCC2A5}"/>
              </a:ext>
            </a:extLst>
          </p:cNvPr>
          <p:cNvSpPr txBox="1"/>
          <p:nvPr/>
        </p:nvSpPr>
        <p:spPr>
          <a:xfrm>
            <a:off x="575755" y="2675613"/>
            <a:ext cx="6618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Ще разберем какъв е проблемът на Кики като разгледаме следващите слайдове. </a:t>
            </a:r>
          </a:p>
          <a:p>
            <a:pPr marL="342900" indent="-342900" algn="just">
              <a:buFontTx/>
              <a:buChar char="-"/>
            </a:pPr>
            <a:r>
              <a:rPr lang="bg-BG" sz="2400" dirty="0"/>
              <a:t>Прочетете програмата и в тетрадките си напишете какво прави всеки ред от програмата.</a:t>
            </a:r>
          </a:p>
          <a:p>
            <a:pPr marL="342900" indent="-342900" algn="just">
              <a:buFontTx/>
              <a:buChar char="-"/>
            </a:pPr>
            <a:r>
              <a:rPr lang="bg-BG" sz="2400" dirty="0"/>
              <a:t>Поставете Кики пред всяка една цветна тухла.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5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832CF-641B-43B9-DA37-7D4FF833E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6FDA1-C4D9-94EB-AB5D-1DC34E46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8" t="8030" r="3937" b="10616"/>
          <a:stretch>
            <a:fillRect/>
          </a:stretch>
        </p:blipFill>
        <p:spPr>
          <a:xfrm>
            <a:off x="792757" y="1000125"/>
            <a:ext cx="5127873" cy="155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34BAB-F84E-652C-988D-D2E29CCC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62" y="2550893"/>
            <a:ext cx="2986464" cy="338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A32CF6-62E9-3EFC-BEAE-79571CBF4A88}"/>
              </a:ext>
            </a:extLst>
          </p:cNvPr>
          <p:cNvSpPr/>
          <p:nvPr/>
        </p:nvSpPr>
        <p:spPr>
          <a:xfrm>
            <a:off x="5905500" y="4953000"/>
            <a:ext cx="5080814" cy="1045907"/>
          </a:xfrm>
          <a:prstGeom prst="rect">
            <a:avLst/>
          </a:prstGeom>
          <a:solidFill>
            <a:srgbClr val="FFE9A3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i="1" dirty="0">
                <a:solidFill>
                  <a:schemeClr val="tx1"/>
                </a:solidFill>
              </a:rPr>
              <a:t>Това е история </a:t>
            </a:r>
            <a:r>
              <a:rPr lang="en-US" sz="1600" i="1" dirty="0">
                <a:solidFill>
                  <a:schemeClr val="tx1"/>
                </a:solidFill>
              </a:rPr>
              <a:t>#</a:t>
            </a:r>
            <a:r>
              <a:rPr lang="bg-BG" sz="1600" i="1" dirty="0">
                <a:solidFill>
                  <a:schemeClr val="tx1"/>
                </a:solidFill>
              </a:rPr>
              <a:t>1: Кики е била на разходка. Навън тя е щастлива, докато … 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6D22-BDDE-4B76-AFD7-88DAEAC8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4B3DA2-D128-4534-E87F-0F51B13C6228}"/>
              </a:ext>
            </a:extLst>
          </p:cNvPr>
          <p:cNvSpPr/>
          <p:nvPr/>
        </p:nvSpPr>
        <p:spPr>
          <a:xfrm>
            <a:off x="5905500" y="4953000"/>
            <a:ext cx="5080814" cy="1045907"/>
          </a:xfrm>
          <a:prstGeom prst="rect">
            <a:avLst/>
          </a:prstGeom>
          <a:solidFill>
            <a:srgbClr val="FFE9A3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i="1" dirty="0">
                <a:solidFill>
                  <a:schemeClr val="tx1"/>
                </a:solidFill>
              </a:rPr>
              <a:t>Това е история </a:t>
            </a:r>
            <a:r>
              <a:rPr lang="en-US" sz="1600" i="1" dirty="0">
                <a:solidFill>
                  <a:schemeClr val="tx1"/>
                </a:solidFill>
              </a:rPr>
              <a:t>#</a:t>
            </a:r>
            <a:r>
              <a:rPr lang="bg-BG" sz="1600" i="1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bg-BG" sz="1600" i="1" dirty="0">
                <a:solidFill>
                  <a:schemeClr val="tx1"/>
                </a:solidFill>
              </a:rPr>
              <a:t>*чуват се звуци на почукване на врата, счупване на очила и кучешки лай*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4641F-AC7A-0216-8977-10220C24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6" t="10655" r="1828" b="11168"/>
          <a:stretch>
            <a:fillRect/>
          </a:stretch>
        </p:blipFill>
        <p:spPr>
          <a:xfrm>
            <a:off x="779100" y="1802486"/>
            <a:ext cx="5126400" cy="1108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AC506-900D-489F-64C0-19DC874E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34" y="2929490"/>
            <a:ext cx="2988000" cy="3069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0526F6-AF93-7395-86FB-7107E07F64ED}"/>
              </a:ext>
            </a:extLst>
          </p:cNvPr>
          <p:cNvSpPr txBox="1"/>
          <p:nvPr/>
        </p:nvSpPr>
        <p:spPr>
          <a:xfrm>
            <a:off x="779100" y="85488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Ще</a:t>
            </a:r>
            <a:r>
              <a:rPr lang="ru-RU" sz="2400" dirty="0"/>
              <a:t> чуете 3 звука. Слушайте </a:t>
            </a:r>
            <a:r>
              <a:rPr lang="ru-RU" sz="2400" dirty="0" err="1"/>
              <a:t>внимателно</a:t>
            </a:r>
            <a:r>
              <a:rPr lang="ru-RU" sz="2400" dirty="0"/>
              <a:t> и </a:t>
            </a:r>
            <a:r>
              <a:rPr lang="ru-RU" sz="2400" dirty="0" err="1"/>
              <a:t>използвайте</a:t>
            </a:r>
            <a:r>
              <a:rPr lang="ru-RU" sz="2400" dirty="0"/>
              <a:t> </a:t>
            </a:r>
            <a:r>
              <a:rPr lang="ru-RU" sz="2400" dirty="0" err="1"/>
              <a:t>въображението</a:t>
            </a:r>
            <a:r>
              <a:rPr lang="ru-RU" sz="2400" dirty="0"/>
              <a:t> си.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6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4D65-2CB0-3274-83FB-AE637ADF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C16CF-2E2A-79F2-178C-DE26D2D78347}"/>
              </a:ext>
            </a:extLst>
          </p:cNvPr>
          <p:cNvSpPr txBox="1"/>
          <p:nvPr/>
        </p:nvSpPr>
        <p:spPr>
          <a:xfrm>
            <a:off x="691720" y="766067"/>
            <a:ext cx="637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да помогнем на Кики?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84A71-4C96-0E7F-AADB-473FD8C013E5}"/>
              </a:ext>
            </a:extLst>
          </p:cNvPr>
          <p:cNvSpPr txBox="1"/>
          <p:nvPr/>
        </p:nvSpPr>
        <p:spPr>
          <a:xfrm>
            <a:off x="691720" y="2306281"/>
            <a:ext cx="6618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Можем да помогнем на Кики като </a:t>
            </a:r>
          </a:p>
          <a:p>
            <a:r>
              <a:rPr lang="bg-BG" sz="2400" dirty="0"/>
              <a:t>следваме следните стъпки:</a:t>
            </a:r>
          </a:p>
          <a:p>
            <a:pPr marL="457200" indent="-457200">
              <a:buAutoNum type="arabicPeriod"/>
            </a:pPr>
            <a:r>
              <a:rPr lang="bg-BG" sz="2400" dirty="0"/>
              <a:t>Изберете един от проблемите, които сте измислили.</a:t>
            </a:r>
          </a:p>
          <a:p>
            <a:pPr marL="457200" indent="-457200">
              <a:buAutoNum type="arabicPeriod"/>
            </a:pPr>
            <a:r>
              <a:rPr lang="bg-BG" sz="2400" dirty="0"/>
              <a:t>Определете критерии за решаване на проблема.</a:t>
            </a:r>
          </a:p>
          <a:p>
            <a:pPr marL="457200" indent="-457200">
              <a:buAutoNum type="arabicPeriod"/>
            </a:pPr>
            <a:r>
              <a:rPr lang="bg-BG" sz="2400" dirty="0"/>
              <a:t>Съберете елементи, от които имате нужда, за да помогнете на Кики.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24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0EAA-49E6-0A29-150E-9D01FF09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EEF69-B286-F5AD-2984-B3898E156AFA}"/>
              </a:ext>
            </a:extLst>
          </p:cNvPr>
          <p:cNvSpPr txBox="1"/>
          <p:nvPr/>
        </p:nvSpPr>
        <p:spPr>
          <a:xfrm>
            <a:off x="691720" y="766067"/>
            <a:ext cx="360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се справи?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1B31D-4F36-0316-658A-530D684ED8CD}"/>
              </a:ext>
            </a:extLst>
          </p:cNvPr>
          <p:cNvSpPr txBox="1"/>
          <p:nvPr/>
        </p:nvSpPr>
        <p:spPr>
          <a:xfrm>
            <a:off x="5372432" y="3880783"/>
            <a:ext cx="3161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Какво би подобрил в работата си?</a:t>
            </a:r>
          </a:p>
          <a:p>
            <a:pPr algn="just"/>
            <a:r>
              <a:rPr lang="bg-BG" sz="2400" dirty="0" err="1"/>
              <a:t>Би</a:t>
            </a:r>
            <a:r>
              <a:rPr lang="bg-BG" sz="2400" dirty="0"/>
              <a:t> ли помогнал на Кики по друг начин?</a:t>
            </a:r>
            <a:endParaRPr lang="en-US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0A8E74-189A-E997-1E5E-2E80561A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0" b="94074" l="36889" r="71556">
                        <a14:foregroundMark x1="42444" y1="12148" x2="47000" y2="69111"/>
                        <a14:foregroundMark x1="46056" y1="20815" x2="53167" y2="63259"/>
                        <a14:foregroundMark x1="37611" y1="25481" x2="43944" y2="73926"/>
                        <a14:foregroundMark x1="43944" y1="73926" x2="43944" y2="73926"/>
                        <a14:foregroundMark x1="51833" y1="32519" x2="45778" y2="69852"/>
                        <a14:foregroundMark x1="62833" y1="19185" x2="62056" y2="56815"/>
                        <a14:foregroundMark x1="55556" y1="35333" x2="66611" y2="36889"/>
                        <a14:foregroundMark x1="62222" y1="27037" x2="71444" y2="39407"/>
                        <a14:foregroundMark x1="71444" y1="39407" x2="71556" y2="40148"/>
                        <a14:foregroundMark x1="59944" y1="53185" x2="60111" y2="76148"/>
                        <a14:foregroundMark x1="45167" y1="64074" x2="62833" y2="67481"/>
                        <a14:foregroundMark x1="46556" y1="79333" x2="57556" y2="79556"/>
                        <a14:foregroundMark x1="45167" y1="90963" x2="59778" y2="91407"/>
                        <a14:foregroundMark x1="50444" y1="86741" x2="63444" y2="88370"/>
                        <a14:foregroundMark x1="44556" y1="82741" x2="53611" y2="91926"/>
                        <a14:foregroundMark x1="53611" y1="91926" x2="62667" y2="92963"/>
                        <a14:foregroundMark x1="62667" y1="92963" x2="52278" y2="86667"/>
                        <a14:foregroundMark x1="52278" y1="86667" x2="43444" y2="88148"/>
                        <a14:foregroundMark x1="43444" y1="88148" x2="48333" y2="91630"/>
                        <a14:foregroundMark x1="41833" y1="83556" x2="40667" y2="93185"/>
                        <a14:foregroundMark x1="40944" y1="91407" x2="66278" y2="92370"/>
                        <a14:foregroundMark x1="66722" y1="87407" x2="67500" y2="94444"/>
                        <a14:foregroundMark x1="64167" y1="86963" x2="68222" y2="92815"/>
                        <a14:foregroundMark x1="43222" y1="13556" x2="50278" y2="16815"/>
                        <a14:foregroundMark x1="44111" y1="10741" x2="39167" y2="21259"/>
                        <a14:foregroundMark x1="39167" y1="21259" x2="38556" y2="25037"/>
                        <a14:foregroundMark x1="45611" y1="28889" x2="47889" y2="38519"/>
                        <a14:foregroundMark x1="40944" y1="57852" x2="40222" y2="66667"/>
                        <a14:foregroundMark x1="39278" y1="57630" x2="39167" y2="67481"/>
                        <a14:foregroundMark x1="59944" y1="10370" x2="62833" y2="10963"/>
                        <a14:foregroundMark x1="42333" y1="11556" x2="45944" y2="56593"/>
                        <a14:foregroundMark x1="45944" y1="56593" x2="45000" y2="63852"/>
                        <a14:foregroundMark x1="42889" y1="40741" x2="42889" y2="69481"/>
                        <a14:foregroundMark x1="39611" y1="44370" x2="37222" y2="60519"/>
                        <a14:foregroundMark x1="37222" y1="60519" x2="37500" y2="64074"/>
                        <a14:foregroundMark x1="36889" y1="18593" x2="37056" y2="35926"/>
                        <a14:foregroundMark x1="42611" y1="8370" x2="46056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7120" r="26025" b="1770"/>
          <a:stretch>
            <a:fillRect/>
          </a:stretch>
        </p:blipFill>
        <p:spPr bwMode="auto">
          <a:xfrm>
            <a:off x="1987118" y="1817018"/>
            <a:ext cx="2308987" cy="40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745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198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Plamenova</dc:creator>
  <cp:lastModifiedBy>Вероника П. Пасева</cp:lastModifiedBy>
  <cp:revision>6</cp:revision>
  <dcterms:created xsi:type="dcterms:W3CDTF">2025-08-20T17:51:01Z</dcterms:created>
  <dcterms:modified xsi:type="dcterms:W3CDTF">2026-01-08T17:05:19Z</dcterms:modified>
</cp:coreProperties>
</file>